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Default Extension="wmf" ContentType="image/x-wmf"/>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4" r:id="rId9"/>
    <p:sldId id="272" r:id="rId10"/>
    <p:sldId id="269" r:id="rId11"/>
    <p:sldId id="263" r:id="rId12"/>
    <p:sldId id="277" r:id="rId13"/>
    <p:sldId id="268" r:id="rId14"/>
    <p:sldId id="266" r:id="rId15"/>
    <p:sldId id="273" r:id="rId16"/>
    <p:sldId id="276" r:id="rId17"/>
    <p:sldId id="267" r:id="rId18"/>
    <p:sldId id="274" r:id="rId19"/>
    <p:sldId id="275" r:id="rId20"/>
    <p:sldId id="278" r:id="rId21"/>
    <p:sldId id="265" r:id="rId22"/>
    <p:sldId id="270" r:id="rId23"/>
    <p:sldId id="271" r:id="rId2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457200" rtl="0" eaLnBrk="1" latinLnBrk="0" hangingPunct="1">
      <a:defRPr sz="2400" kern="1200">
        <a:solidFill>
          <a:schemeClr val="tx1"/>
        </a:solidFill>
        <a:latin typeface="Times New Roman" charset="0"/>
        <a:ea typeface="+mn-ea"/>
        <a:cs typeface="+mn-cs"/>
      </a:defRPr>
    </a:lvl6pPr>
    <a:lvl7pPr marL="2743200" algn="l" defTabSz="457200" rtl="0" eaLnBrk="1" latinLnBrk="0" hangingPunct="1">
      <a:defRPr sz="2400" kern="1200">
        <a:solidFill>
          <a:schemeClr val="tx1"/>
        </a:solidFill>
        <a:latin typeface="Times New Roman" charset="0"/>
        <a:ea typeface="+mn-ea"/>
        <a:cs typeface="+mn-cs"/>
      </a:defRPr>
    </a:lvl7pPr>
    <a:lvl8pPr marL="3200400" algn="l" defTabSz="457200" rtl="0" eaLnBrk="1" latinLnBrk="0" hangingPunct="1">
      <a:defRPr sz="2400" kern="1200">
        <a:solidFill>
          <a:schemeClr val="tx1"/>
        </a:solidFill>
        <a:latin typeface="Times New Roman" charset="0"/>
        <a:ea typeface="+mn-ea"/>
        <a:cs typeface="+mn-cs"/>
      </a:defRPr>
    </a:lvl8pPr>
    <a:lvl9pPr marL="3657600" algn="l" defTabSz="4572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0000"/>
    <a:srgbClr val="040000"/>
    <a:srgbClr val="00003C"/>
    <a:srgbClr val="000036"/>
    <a:srgbClr val="000066"/>
    <a:srgbClr val="CCFFFF"/>
    <a:srgbClr val="010000"/>
    <a:srgbClr val="00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8008" autoAdjust="0"/>
    <p:restoredTop sz="90929"/>
  </p:normalViewPr>
  <p:slideViewPr>
    <p:cSldViewPr snapToGrid="0" snapToObjects="1">
      <p:cViewPr varScale="1">
        <p:scale>
          <a:sx n="109" d="100"/>
          <a:sy n="109" d="100"/>
        </p:scale>
        <p:origin x="-75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notesMaster" Target="notesMasters/notesMaster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presProps" Target="presProps.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viewProps" Target="viewProps.xml"/><Relationship Id="rId26" Type="http://schemas.openxmlformats.org/officeDocument/2006/relationships/printerSettings" Target="printerSettings/printerSettings1.bin"/><Relationship Id="rId30" Type="http://schemas.openxmlformats.org/officeDocument/2006/relationships/tableStyles" Target="tableStyles.xml"/><Relationship Id="rId11" Type="http://schemas.openxmlformats.org/officeDocument/2006/relationships/slide" Target="slides/slide10.xml"/><Relationship Id="rId29" Type="http://schemas.openxmlformats.org/officeDocument/2006/relationships/theme" Target="theme/theme1.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C0D747-4BDD-AB44-987C-0F516A4AB985}" type="datetimeFigureOut">
              <a:rPr lang="en-US" smtClean="0"/>
              <a:pPr/>
              <a:t>4/10/11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F7B59F-5135-EA4D-BDAC-0A45448F7CD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-Had 1,000,000 stamps in his collection</a:t>
            </a:r>
            <a:endParaRPr lang="en-US" dirty="0"/>
          </a:p>
        </p:txBody>
      </p:sp>
      <p:sp>
        <p:nvSpPr>
          <p:cNvPr id="4" name="Slide Number Placeholder 3"/>
          <p:cNvSpPr>
            <a:spLocks noGrp="1"/>
          </p:cNvSpPr>
          <p:nvPr>
            <p:ph type="sldNum" sz="quarter" idx="10"/>
          </p:nvPr>
        </p:nvSpPr>
        <p:spPr/>
        <p:txBody>
          <a:bodyPr/>
          <a:lstStyle/>
          <a:p>
            <a:fld id="{95F7B59F-5135-EA4D-BDAC-0A45448F7CDF}"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A36E2ADB-DA65-644E-ADFA-0B18788FD3C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DC5913B1-8B66-7841-8621-BC45B4798EB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609600"/>
            <a:ext cx="20193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09600"/>
            <a:ext cx="59055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ECCC3861-4B10-8E46-A53B-647D112D28A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224444C9-0D21-7541-B0C7-39FBCF12DC3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02562CC1-09C4-5D45-BF27-BF93646B7BF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676400"/>
            <a:ext cx="39624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39624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91692A12-2B84-D54F-8426-83B46466EA94}"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smtClean="0"/>
            </a:lvl1pPr>
          </a:lstStyle>
          <a:p>
            <a:fld id="{6E6B7587-E474-3842-B37A-294DDB53F50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smtClean="0"/>
            </a:lvl1pPr>
          </a:lstStyle>
          <a:p>
            <a:fld id="{8F741B26-D7DE-8E4A-9DD2-370A6D5CD5C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smtClean="0"/>
            </a:lvl1pPr>
          </a:lstStyle>
          <a:p>
            <a:fld id="{560B6863-3118-FF43-9814-381EFD0D5DF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7C3FD121-FA1E-3C47-89CE-F46BE01B0CE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C780F056-55F4-D042-8472-91DD605AC55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wmf"/><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609600"/>
            <a:ext cx="8001000" cy="990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533400" y="1676400"/>
            <a:ext cx="8077200" cy="441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27269603-AE1F-C644-B269-CBA82CD2CBA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800">
          <a:solidFill>
            <a:schemeClr val="bg1"/>
          </a:solidFill>
          <a:latin typeface="+mj-lt"/>
          <a:ea typeface="+mj-ea"/>
          <a:cs typeface="+mj-cs"/>
        </a:defRPr>
      </a:lvl1pPr>
      <a:lvl2pPr algn="ctr" rtl="0" fontAlgn="base">
        <a:spcBef>
          <a:spcPct val="0"/>
        </a:spcBef>
        <a:spcAft>
          <a:spcPct val="0"/>
        </a:spcAft>
        <a:defRPr sz="4800">
          <a:solidFill>
            <a:schemeClr val="bg1"/>
          </a:solidFill>
          <a:latin typeface="CAC Futura Casual" pitchFamily="2" charset="0"/>
        </a:defRPr>
      </a:lvl2pPr>
      <a:lvl3pPr algn="ctr" rtl="0" fontAlgn="base">
        <a:spcBef>
          <a:spcPct val="0"/>
        </a:spcBef>
        <a:spcAft>
          <a:spcPct val="0"/>
        </a:spcAft>
        <a:defRPr sz="4800">
          <a:solidFill>
            <a:schemeClr val="bg1"/>
          </a:solidFill>
          <a:latin typeface="CAC Futura Casual" pitchFamily="2" charset="0"/>
        </a:defRPr>
      </a:lvl3pPr>
      <a:lvl4pPr algn="ctr" rtl="0" fontAlgn="base">
        <a:spcBef>
          <a:spcPct val="0"/>
        </a:spcBef>
        <a:spcAft>
          <a:spcPct val="0"/>
        </a:spcAft>
        <a:defRPr sz="4800">
          <a:solidFill>
            <a:schemeClr val="bg1"/>
          </a:solidFill>
          <a:latin typeface="CAC Futura Casual" pitchFamily="2" charset="0"/>
        </a:defRPr>
      </a:lvl4pPr>
      <a:lvl5pPr algn="ctr" rtl="0" fontAlgn="base">
        <a:spcBef>
          <a:spcPct val="0"/>
        </a:spcBef>
        <a:spcAft>
          <a:spcPct val="0"/>
        </a:spcAft>
        <a:defRPr sz="4800">
          <a:solidFill>
            <a:schemeClr val="bg1"/>
          </a:solidFill>
          <a:latin typeface="CAC Futura Casual" pitchFamily="2" charset="0"/>
        </a:defRPr>
      </a:lvl5pPr>
      <a:lvl6pPr marL="457200" algn="ctr" rtl="0" fontAlgn="base">
        <a:spcBef>
          <a:spcPct val="0"/>
        </a:spcBef>
        <a:spcAft>
          <a:spcPct val="0"/>
        </a:spcAft>
        <a:defRPr sz="4800">
          <a:solidFill>
            <a:schemeClr val="bg1"/>
          </a:solidFill>
          <a:latin typeface="CAC Futura Casual" pitchFamily="2" charset="0"/>
        </a:defRPr>
      </a:lvl6pPr>
      <a:lvl7pPr marL="914400" algn="ctr" rtl="0" fontAlgn="base">
        <a:spcBef>
          <a:spcPct val="0"/>
        </a:spcBef>
        <a:spcAft>
          <a:spcPct val="0"/>
        </a:spcAft>
        <a:defRPr sz="4800">
          <a:solidFill>
            <a:schemeClr val="bg1"/>
          </a:solidFill>
          <a:latin typeface="CAC Futura Casual" pitchFamily="2" charset="0"/>
        </a:defRPr>
      </a:lvl7pPr>
      <a:lvl8pPr marL="1371600" algn="ctr" rtl="0" fontAlgn="base">
        <a:spcBef>
          <a:spcPct val="0"/>
        </a:spcBef>
        <a:spcAft>
          <a:spcPct val="0"/>
        </a:spcAft>
        <a:defRPr sz="4800">
          <a:solidFill>
            <a:schemeClr val="bg1"/>
          </a:solidFill>
          <a:latin typeface="CAC Futura Casual" pitchFamily="2" charset="0"/>
        </a:defRPr>
      </a:lvl8pPr>
      <a:lvl9pPr marL="1828800" algn="ctr" rtl="0" fontAlgn="base">
        <a:spcBef>
          <a:spcPct val="0"/>
        </a:spcBef>
        <a:spcAft>
          <a:spcPct val="0"/>
        </a:spcAft>
        <a:defRPr sz="4800">
          <a:solidFill>
            <a:schemeClr val="bg1"/>
          </a:solidFill>
          <a:latin typeface="CAC Futura Casual" pitchFamily="2" charset="0"/>
        </a:defRPr>
      </a:lvl9pPr>
    </p:titleStyle>
    <p:bodyStyle>
      <a:lvl1pPr marL="342900" indent="-342900" algn="l" rtl="0" fontAlgn="base">
        <a:spcBef>
          <a:spcPct val="20000"/>
        </a:spcBef>
        <a:spcAft>
          <a:spcPct val="0"/>
        </a:spcAft>
        <a:buSzPct val="80000"/>
        <a:buFont typeface="Wingdings" charset="2"/>
        <a:buChar char="§"/>
        <a:defRPr sz="4400">
          <a:solidFill>
            <a:schemeClr val="bg1"/>
          </a:solidFill>
          <a:latin typeface="+mn-lt"/>
          <a:ea typeface="+mn-ea"/>
          <a:cs typeface="+mn-cs"/>
        </a:defRPr>
      </a:lvl1pPr>
      <a:lvl2pPr marL="742950" indent="-285750" algn="l" rtl="0" fontAlgn="base">
        <a:spcBef>
          <a:spcPct val="20000"/>
        </a:spcBef>
        <a:spcAft>
          <a:spcPct val="0"/>
        </a:spcAft>
        <a:buSzPct val="80000"/>
        <a:buFont typeface="Wingdings" charset="2"/>
        <a:buChar char="§"/>
        <a:defRPr sz="4000">
          <a:solidFill>
            <a:schemeClr val="bg1"/>
          </a:solidFill>
          <a:latin typeface="+mn-lt"/>
          <a:ea typeface="ＭＳ Ｐゴシック" charset="-128"/>
        </a:defRPr>
      </a:lvl2pPr>
      <a:lvl3pPr marL="1143000" indent="-228600" algn="l" rtl="0" fontAlgn="base">
        <a:spcBef>
          <a:spcPct val="20000"/>
        </a:spcBef>
        <a:spcAft>
          <a:spcPct val="0"/>
        </a:spcAft>
        <a:buSzPct val="80000"/>
        <a:buFont typeface="Wingdings" charset="2"/>
        <a:buChar char="§"/>
        <a:defRPr sz="3600">
          <a:solidFill>
            <a:schemeClr val="bg1"/>
          </a:solidFill>
          <a:latin typeface="+mn-lt"/>
          <a:ea typeface="ＭＳ Ｐゴシック" charset="-128"/>
        </a:defRPr>
      </a:lvl3pPr>
      <a:lvl4pPr marL="1600200" indent="-228600" algn="l" rtl="0" fontAlgn="base">
        <a:spcBef>
          <a:spcPct val="20000"/>
        </a:spcBef>
        <a:spcAft>
          <a:spcPct val="0"/>
        </a:spcAft>
        <a:buSzPct val="80000"/>
        <a:buFont typeface="Wingdings" charset="2"/>
        <a:buChar char="§"/>
        <a:defRPr sz="3200">
          <a:solidFill>
            <a:schemeClr val="bg1"/>
          </a:solidFill>
          <a:latin typeface="+mn-lt"/>
          <a:ea typeface="ＭＳ Ｐゴシック" charset="-128"/>
        </a:defRPr>
      </a:lvl4pPr>
      <a:lvl5pPr marL="2057400" indent="-228600" algn="l" rtl="0" fontAlgn="base">
        <a:spcBef>
          <a:spcPct val="20000"/>
        </a:spcBef>
        <a:spcAft>
          <a:spcPct val="0"/>
        </a:spcAft>
        <a:buSzPct val="80000"/>
        <a:buFont typeface="Wingdings" charset="2"/>
        <a:buChar char="§"/>
        <a:defRPr sz="3200">
          <a:solidFill>
            <a:schemeClr val="bg1"/>
          </a:solidFill>
          <a:latin typeface="+mn-lt"/>
          <a:ea typeface="ＭＳ Ｐゴシック" charset="-128"/>
        </a:defRPr>
      </a:lvl5pPr>
      <a:lvl6pPr marL="2514600" indent="-228600" algn="l" rtl="0" fontAlgn="base">
        <a:spcBef>
          <a:spcPct val="20000"/>
        </a:spcBef>
        <a:spcAft>
          <a:spcPct val="0"/>
        </a:spcAft>
        <a:buSzPct val="80000"/>
        <a:buFont typeface="Wingdings" charset="2"/>
        <a:buChar char="§"/>
        <a:defRPr sz="3200">
          <a:solidFill>
            <a:schemeClr val="bg1"/>
          </a:solidFill>
          <a:latin typeface="+mn-lt"/>
          <a:ea typeface="ＭＳ Ｐゴシック" charset="-128"/>
        </a:defRPr>
      </a:lvl6pPr>
      <a:lvl7pPr marL="2971800" indent="-228600" algn="l" rtl="0" fontAlgn="base">
        <a:spcBef>
          <a:spcPct val="20000"/>
        </a:spcBef>
        <a:spcAft>
          <a:spcPct val="0"/>
        </a:spcAft>
        <a:buSzPct val="80000"/>
        <a:buFont typeface="Wingdings" charset="2"/>
        <a:buChar char="§"/>
        <a:defRPr sz="3200">
          <a:solidFill>
            <a:schemeClr val="bg1"/>
          </a:solidFill>
          <a:latin typeface="+mn-lt"/>
          <a:ea typeface="ＭＳ Ｐゴシック" charset="-128"/>
        </a:defRPr>
      </a:lvl7pPr>
      <a:lvl8pPr marL="3429000" indent="-228600" algn="l" rtl="0" fontAlgn="base">
        <a:spcBef>
          <a:spcPct val="20000"/>
        </a:spcBef>
        <a:spcAft>
          <a:spcPct val="0"/>
        </a:spcAft>
        <a:buSzPct val="80000"/>
        <a:buFont typeface="Wingdings" charset="2"/>
        <a:buChar char="§"/>
        <a:defRPr sz="3200">
          <a:solidFill>
            <a:schemeClr val="bg1"/>
          </a:solidFill>
          <a:latin typeface="+mn-lt"/>
          <a:ea typeface="ＭＳ Ｐゴシック" charset="-128"/>
        </a:defRPr>
      </a:lvl8pPr>
      <a:lvl9pPr marL="3886200" indent="-228600" algn="l" rtl="0" fontAlgn="base">
        <a:spcBef>
          <a:spcPct val="20000"/>
        </a:spcBef>
        <a:spcAft>
          <a:spcPct val="0"/>
        </a:spcAft>
        <a:buSzPct val="80000"/>
        <a:buFont typeface="Wingdings" charset="2"/>
        <a:buChar char="§"/>
        <a:defRPr sz="3200">
          <a:solidFill>
            <a:schemeClr val="bg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3"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3"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youtube.com/watch?v=3VqQAf74fsE&amp;feature=related"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presidency.ucsb.edu/ws/index.php?pid=14540" TargetMode="External"/><Relationship Id="rId3"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hyperlink" Target="http://www.fdrlibrary.marist.edu/education/resources/rap.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2" name="Rectangle 4"/>
          <p:cNvSpPr>
            <a:spLocks noGrp="1" noChangeArrowheads="1"/>
          </p:cNvSpPr>
          <p:nvPr>
            <p:ph type="ctrTitle"/>
          </p:nvPr>
        </p:nvSpPr>
        <p:spPr>
          <a:xfrm>
            <a:off x="627540" y="502195"/>
            <a:ext cx="7772400" cy="1143000"/>
          </a:xfrm>
        </p:spPr>
        <p:txBody>
          <a:bodyPr/>
          <a:lstStyle/>
          <a:p>
            <a:r>
              <a:rPr lang="en-US" dirty="0" smtClean="0">
                <a:latin typeface="Century Gothic"/>
              </a:rPr>
              <a:t>FDR:  The Rest of the Story</a:t>
            </a:r>
            <a:endParaRPr lang="en-US" dirty="0">
              <a:latin typeface="Century Gothic"/>
            </a:endParaRPr>
          </a:p>
        </p:txBody>
      </p:sp>
      <p:sp>
        <p:nvSpPr>
          <p:cNvPr id="2053" name="Rectangle 5"/>
          <p:cNvSpPr>
            <a:spLocks noGrp="1" noChangeArrowheads="1"/>
          </p:cNvSpPr>
          <p:nvPr>
            <p:ph type="subTitle" idx="1"/>
          </p:nvPr>
        </p:nvSpPr>
        <p:spPr>
          <a:xfrm>
            <a:off x="1371600" y="4718614"/>
            <a:ext cx="6400800" cy="1316548"/>
          </a:xfrm>
        </p:spPr>
        <p:txBody>
          <a:bodyPr/>
          <a:lstStyle/>
          <a:p>
            <a:r>
              <a:rPr lang="en-US" sz="2400" dirty="0" smtClean="0">
                <a:latin typeface="Century Gothic"/>
              </a:rPr>
              <a:t>Hillary Gibbs &amp; Meg Hanson</a:t>
            </a:r>
          </a:p>
          <a:p>
            <a:r>
              <a:rPr lang="en-US" sz="2400" dirty="0" smtClean="0">
                <a:latin typeface="Century Gothic"/>
              </a:rPr>
              <a:t>ESOC 7420</a:t>
            </a:r>
          </a:p>
          <a:p>
            <a:r>
              <a:rPr lang="en-US" sz="2400" dirty="0" smtClean="0">
                <a:latin typeface="Century Gothic"/>
              </a:rPr>
              <a:t>Spring 2011</a:t>
            </a:r>
            <a:endParaRPr lang="en-US" sz="2400" dirty="0">
              <a:latin typeface="Century Gothic"/>
            </a:endParaRPr>
          </a:p>
        </p:txBody>
      </p:sp>
      <p:pic>
        <p:nvPicPr>
          <p:cNvPr id="5" name="Picture 4"/>
          <p:cNvPicPr>
            <a:picLocks noChangeAspect="1"/>
          </p:cNvPicPr>
          <p:nvPr/>
        </p:nvPicPr>
        <p:blipFill>
          <a:blip r:embed="rId2"/>
          <a:stretch>
            <a:fillRect/>
          </a:stretch>
        </p:blipFill>
        <p:spPr>
          <a:xfrm>
            <a:off x="2312448" y="1909028"/>
            <a:ext cx="4495800" cy="2527300"/>
          </a:xfrm>
          <a:prstGeom prst="rect">
            <a:avLst/>
          </a:prstGeom>
          <a:ln w="38100">
            <a:solidFill>
              <a:schemeClr val="tx1"/>
            </a:solid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5140" y="570893"/>
            <a:ext cx="8077200" cy="5525107"/>
          </a:xfrm>
        </p:spPr>
        <p:txBody>
          <a:bodyPr/>
          <a:lstStyle/>
          <a:p>
            <a:pPr algn="ctr">
              <a:buNone/>
            </a:pPr>
            <a:r>
              <a:rPr lang="en-US" sz="3200" dirty="0" smtClean="0">
                <a:latin typeface="Century Gothic"/>
              </a:rPr>
              <a:t>Theodore Roosevelt, Eleanor’s uncle and the 26</a:t>
            </a:r>
            <a:r>
              <a:rPr lang="en-US" sz="3200" baseline="30000" dirty="0" smtClean="0">
                <a:latin typeface="Century Gothic"/>
              </a:rPr>
              <a:t>th</a:t>
            </a:r>
            <a:r>
              <a:rPr lang="en-US" sz="3200" dirty="0" smtClean="0">
                <a:latin typeface="Century Gothic"/>
              </a:rPr>
              <a:t> President of the United States, gave away Eleanor during her marriage ceremony to FDR.  She and Franklin were 5</a:t>
            </a:r>
            <a:r>
              <a:rPr lang="en-US" sz="3200" baseline="30000" dirty="0" smtClean="0">
                <a:latin typeface="Century Gothic"/>
              </a:rPr>
              <a:t>th</a:t>
            </a:r>
            <a:r>
              <a:rPr lang="en-US" sz="3200" dirty="0" smtClean="0">
                <a:latin typeface="Century Gothic"/>
              </a:rPr>
              <a:t> cousins.  FDR’s mother opposed the marriage.</a:t>
            </a:r>
            <a:endParaRPr lang="en-US" sz="3200" dirty="0">
              <a:latin typeface="Century Gothic"/>
            </a:endParaRPr>
          </a:p>
        </p:txBody>
      </p:sp>
      <p:pic>
        <p:nvPicPr>
          <p:cNvPr id="4" name="Picture 3"/>
          <p:cNvPicPr>
            <a:picLocks noChangeAspect="1"/>
          </p:cNvPicPr>
          <p:nvPr/>
        </p:nvPicPr>
        <p:blipFill>
          <a:blip r:embed="rId2"/>
          <a:stretch>
            <a:fillRect/>
          </a:stretch>
        </p:blipFill>
        <p:spPr>
          <a:xfrm>
            <a:off x="2913032" y="3658377"/>
            <a:ext cx="3320855" cy="2225319"/>
          </a:xfrm>
          <a:prstGeom prst="rect">
            <a:avLst/>
          </a:prstGeom>
          <a:ln w="38100">
            <a:solidFill>
              <a:schemeClr val="tx1"/>
            </a:solid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489337"/>
            <a:ext cx="8077200" cy="5606663"/>
          </a:xfrm>
        </p:spPr>
        <p:txBody>
          <a:bodyPr/>
          <a:lstStyle/>
          <a:p>
            <a:pPr algn="ctr">
              <a:buNone/>
            </a:pPr>
            <a:r>
              <a:rPr lang="en-US" sz="3200" dirty="0" smtClean="0">
                <a:latin typeface="Century Gothic"/>
              </a:rPr>
              <a:t>FDR and Eleanor had six children throughout their marriage.</a:t>
            </a:r>
          </a:p>
          <a:p>
            <a:pPr algn="ctr">
              <a:buNone/>
            </a:pPr>
            <a:endParaRPr lang="en-US" sz="3200" dirty="0" smtClean="0">
              <a:latin typeface="Century Gothic"/>
            </a:endParaRPr>
          </a:p>
          <a:p>
            <a:pPr>
              <a:buFont typeface="Arial"/>
              <a:buChar char="•"/>
            </a:pPr>
            <a:r>
              <a:rPr lang="en-US" sz="2400" dirty="0" smtClean="0">
                <a:latin typeface="Century Gothic"/>
              </a:rPr>
              <a:t>Anna</a:t>
            </a:r>
          </a:p>
          <a:p>
            <a:pPr>
              <a:buFont typeface="Arial"/>
              <a:buChar char="•"/>
            </a:pPr>
            <a:r>
              <a:rPr lang="en-US" sz="2400" dirty="0" smtClean="0">
                <a:latin typeface="Century Gothic"/>
              </a:rPr>
              <a:t>James</a:t>
            </a:r>
          </a:p>
          <a:p>
            <a:pPr>
              <a:buFont typeface="Arial"/>
              <a:buChar char="•"/>
            </a:pPr>
            <a:r>
              <a:rPr lang="en-US" sz="2400" dirty="0" smtClean="0">
                <a:latin typeface="Century Gothic"/>
              </a:rPr>
              <a:t>Franklin </a:t>
            </a:r>
          </a:p>
          <a:p>
            <a:pPr lvl="1">
              <a:buFont typeface="Arial"/>
              <a:buChar char="•"/>
            </a:pPr>
            <a:r>
              <a:rPr lang="en-US" sz="2400" dirty="0" smtClean="0">
                <a:latin typeface="Century Gothic"/>
              </a:rPr>
              <a:t>(died at 7 months)</a:t>
            </a:r>
          </a:p>
          <a:p>
            <a:pPr>
              <a:buFont typeface="Arial"/>
              <a:buChar char="•"/>
            </a:pPr>
            <a:r>
              <a:rPr lang="en-US" sz="2400" dirty="0" smtClean="0">
                <a:latin typeface="Century Gothic"/>
              </a:rPr>
              <a:t>Elliot</a:t>
            </a:r>
          </a:p>
          <a:p>
            <a:pPr>
              <a:buFont typeface="Arial"/>
              <a:buChar char="•"/>
            </a:pPr>
            <a:r>
              <a:rPr lang="en-US" sz="2400" dirty="0" smtClean="0">
                <a:latin typeface="Century Gothic"/>
              </a:rPr>
              <a:t>Franklin</a:t>
            </a:r>
          </a:p>
          <a:p>
            <a:pPr>
              <a:buFont typeface="Arial"/>
              <a:buChar char="•"/>
            </a:pPr>
            <a:r>
              <a:rPr lang="en-US" sz="2400" dirty="0" smtClean="0">
                <a:latin typeface="Century Gothic"/>
              </a:rPr>
              <a:t>James</a:t>
            </a:r>
          </a:p>
        </p:txBody>
      </p:sp>
      <p:pic>
        <p:nvPicPr>
          <p:cNvPr id="4" name="Picture 3"/>
          <p:cNvPicPr>
            <a:picLocks noChangeAspect="1"/>
          </p:cNvPicPr>
          <p:nvPr/>
        </p:nvPicPr>
        <p:blipFill>
          <a:blip r:embed="rId2"/>
          <a:stretch>
            <a:fillRect/>
          </a:stretch>
        </p:blipFill>
        <p:spPr>
          <a:xfrm>
            <a:off x="4749440" y="1634603"/>
            <a:ext cx="3372066" cy="4214141"/>
          </a:xfrm>
          <a:prstGeom prst="rect">
            <a:avLst/>
          </a:prstGeom>
          <a:ln w="38100">
            <a:solidFill>
              <a:schemeClr val="tx1"/>
            </a:solid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3488" y="489337"/>
            <a:ext cx="8077200" cy="5606663"/>
          </a:xfrm>
        </p:spPr>
        <p:txBody>
          <a:bodyPr/>
          <a:lstStyle/>
          <a:p>
            <a:pPr algn="ctr">
              <a:buNone/>
            </a:pPr>
            <a:r>
              <a:rPr lang="en-US" sz="3200" dirty="0" smtClean="0">
                <a:latin typeface="Century Gothic"/>
              </a:rPr>
              <a:t>FDR enjoyed the company of women.  Throughout his married life, he had a relationship with Eleanor’s social secretary, Lucy Page Mercer Rutherford.</a:t>
            </a:r>
          </a:p>
          <a:p>
            <a:pPr algn="ctr">
              <a:buNone/>
            </a:pPr>
            <a:endParaRPr lang="en-US" sz="3200" dirty="0" smtClean="0">
              <a:latin typeface="Century Gothic"/>
            </a:endParaRPr>
          </a:p>
          <a:p>
            <a:pPr algn="ctr">
              <a:buNone/>
            </a:pPr>
            <a:endParaRPr lang="en-US" sz="3200" dirty="0" smtClean="0">
              <a:latin typeface="Century Gothic"/>
            </a:endParaRPr>
          </a:p>
          <a:p>
            <a:pPr algn="ctr">
              <a:buNone/>
            </a:pPr>
            <a:endParaRPr lang="en-US" sz="3200" dirty="0" smtClean="0">
              <a:latin typeface="Century Gothic"/>
            </a:endParaRPr>
          </a:p>
        </p:txBody>
      </p:sp>
      <p:pic>
        <p:nvPicPr>
          <p:cNvPr id="4" name="Picture 3"/>
          <p:cNvPicPr>
            <a:picLocks noChangeAspect="1"/>
          </p:cNvPicPr>
          <p:nvPr/>
        </p:nvPicPr>
        <p:blipFill>
          <a:blip r:embed="rId2"/>
          <a:stretch>
            <a:fillRect/>
          </a:stretch>
        </p:blipFill>
        <p:spPr>
          <a:xfrm>
            <a:off x="5138584" y="3180695"/>
            <a:ext cx="3146069" cy="2609796"/>
          </a:xfrm>
          <a:prstGeom prst="rect">
            <a:avLst/>
          </a:prstGeom>
          <a:ln w="38100">
            <a:solidFill>
              <a:schemeClr val="tx1"/>
            </a:solidFill>
          </a:ln>
        </p:spPr>
      </p:pic>
      <p:sp>
        <p:nvSpPr>
          <p:cNvPr id="5" name="TextBox 4"/>
          <p:cNvSpPr txBox="1"/>
          <p:nvPr/>
        </p:nvSpPr>
        <p:spPr>
          <a:xfrm>
            <a:off x="568356" y="3203996"/>
            <a:ext cx="4430401" cy="2554545"/>
          </a:xfrm>
          <a:prstGeom prst="rect">
            <a:avLst/>
          </a:prstGeom>
          <a:noFill/>
        </p:spPr>
        <p:txBody>
          <a:bodyPr wrap="square" rtlCol="0">
            <a:spAutoFit/>
          </a:bodyPr>
          <a:lstStyle/>
          <a:p>
            <a:pPr algn="ctr">
              <a:buNone/>
            </a:pPr>
            <a:r>
              <a:rPr lang="en-US" sz="3200" dirty="0" smtClean="0">
                <a:solidFill>
                  <a:schemeClr val="bg1"/>
                </a:solidFill>
                <a:latin typeface="Century Gothic"/>
              </a:rPr>
              <a:t>Eleanor knew about the romance, but the two did not want to ruin FDR’s political career.</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5140" y="582544"/>
            <a:ext cx="8077200" cy="5513456"/>
          </a:xfrm>
        </p:spPr>
        <p:txBody>
          <a:bodyPr/>
          <a:lstStyle/>
          <a:p>
            <a:pPr algn="ctr">
              <a:buNone/>
            </a:pPr>
            <a:r>
              <a:rPr lang="en-US" sz="3200" dirty="0" smtClean="0">
                <a:latin typeface="Century Gothic"/>
              </a:rPr>
              <a:t>FDR was the first president whose mother, Sara Ann Delano Roosevelt, was allowed to vote for him during the election of 1932.</a:t>
            </a:r>
            <a:endParaRPr lang="en-US" sz="3200" dirty="0">
              <a:latin typeface="Century Gothic"/>
            </a:endParaRPr>
          </a:p>
        </p:txBody>
      </p:sp>
      <p:pic>
        <p:nvPicPr>
          <p:cNvPr id="4" name="Picture 3"/>
          <p:cNvPicPr>
            <a:picLocks noChangeAspect="1"/>
          </p:cNvPicPr>
          <p:nvPr/>
        </p:nvPicPr>
        <p:blipFill>
          <a:blip r:embed="rId2"/>
          <a:stretch>
            <a:fillRect/>
          </a:stretch>
        </p:blipFill>
        <p:spPr>
          <a:xfrm>
            <a:off x="3227635" y="2772911"/>
            <a:ext cx="2749901" cy="3029230"/>
          </a:xfrm>
          <a:prstGeom prst="rect">
            <a:avLst/>
          </a:prstGeom>
          <a:ln w="38100">
            <a:solidFill>
              <a:schemeClr val="tx1"/>
            </a:solid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6792" y="454384"/>
            <a:ext cx="8077200" cy="5641616"/>
          </a:xfrm>
        </p:spPr>
        <p:txBody>
          <a:bodyPr/>
          <a:lstStyle/>
          <a:p>
            <a:pPr algn="ctr">
              <a:buNone/>
            </a:pPr>
            <a:r>
              <a:rPr lang="en-US" sz="3200" dirty="0" smtClean="0">
                <a:latin typeface="Century Gothic"/>
              </a:rPr>
              <a:t>FRD was the first president to fly in an airplane.  Also, he was the first president to have his own presidential aircraft.</a:t>
            </a:r>
          </a:p>
          <a:p>
            <a:pPr algn="ctr">
              <a:buNone/>
            </a:pPr>
            <a:endParaRPr lang="en-US" sz="3200" dirty="0">
              <a:latin typeface="Century Gothic"/>
            </a:endParaRPr>
          </a:p>
        </p:txBody>
      </p:sp>
      <p:pic>
        <p:nvPicPr>
          <p:cNvPr id="4" name="Picture 3"/>
          <p:cNvPicPr>
            <a:picLocks noChangeAspect="1"/>
          </p:cNvPicPr>
          <p:nvPr/>
        </p:nvPicPr>
        <p:blipFill>
          <a:blip r:embed="rId2"/>
          <a:stretch>
            <a:fillRect/>
          </a:stretch>
        </p:blipFill>
        <p:spPr>
          <a:xfrm>
            <a:off x="1759471" y="2842815"/>
            <a:ext cx="5442522" cy="2796211"/>
          </a:xfrm>
          <a:prstGeom prst="rect">
            <a:avLst/>
          </a:prstGeom>
          <a:ln w="38100">
            <a:solidFill>
              <a:schemeClr val="tx1"/>
            </a:solid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3488" y="512638"/>
            <a:ext cx="8077200" cy="5548409"/>
          </a:xfrm>
        </p:spPr>
        <p:txBody>
          <a:bodyPr/>
          <a:lstStyle/>
          <a:p>
            <a:pPr algn="ctr">
              <a:buNone/>
            </a:pPr>
            <a:r>
              <a:rPr lang="en-US" sz="3200" dirty="0" smtClean="0">
                <a:latin typeface="Century Gothic"/>
              </a:rPr>
              <a:t>Most Americans did not know that FDR had trouble walking.  He had a “gentleman’s agreement” with the members of the press - there are only 3 known pictures of FDR in his wheelchair.</a:t>
            </a:r>
            <a:endParaRPr lang="en-US" sz="3200" dirty="0">
              <a:latin typeface="Century Gothic"/>
            </a:endParaRPr>
          </a:p>
        </p:txBody>
      </p:sp>
      <p:pic>
        <p:nvPicPr>
          <p:cNvPr id="4" name="Picture 3"/>
          <p:cNvPicPr>
            <a:picLocks noChangeAspect="1"/>
          </p:cNvPicPr>
          <p:nvPr/>
        </p:nvPicPr>
        <p:blipFill>
          <a:blip r:embed="rId2"/>
          <a:stretch>
            <a:fillRect/>
          </a:stretch>
        </p:blipFill>
        <p:spPr>
          <a:xfrm>
            <a:off x="1969208" y="3728282"/>
            <a:ext cx="2225555" cy="2190366"/>
          </a:xfrm>
          <a:prstGeom prst="rect">
            <a:avLst/>
          </a:prstGeom>
          <a:ln w="38100">
            <a:solidFill>
              <a:schemeClr val="tx1"/>
            </a:solidFill>
          </a:ln>
        </p:spPr>
      </p:pic>
      <p:pic>
        <p:nvPicPr>
          <p:cNvPr id="5" name="Picture 4"/>
          <p:cNvPicPr>
            <a:picLocks noChangeAspect="1"/>
          </p:cNvPicPr>
          <p:nvPr/>
        </p:nvPicPr>
        <p:blipFill>
          <a:blip r:embed="rId3"/>
          <a:stretch>
            <a:fillRect/>
          </a:stretch>
        </p:blipFill>
        <p:spPr>
          <a:xfrm>
            <a:off x="4928846" y="3728282"/>
            <a:ext cx="2225555" cy="2190366"/>
          </a:xfrm>
          <a:prstGeom prst="rect">
            <a:avLst/>
          </a:prstGeom>
          <a:ln w="38100">
            <a:solidFill>
              <a:schemeClr val="tx1"/>
            </a:solid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3488" y="489337"/>
            <a:ext cx="8077200" cy="5606663"/>
          </a:xfrm>
        </p:spPr>
        <p:txBody>
          <a:bodyPr/>
          <a:lstStyle/>
          <a:p>
            <a:pPr algn="ctr">
              <a:buNone/>
            </a:pPr>
            <a:r>
              <a:rPr lang="en-US" sz="3200" dirty="0" smtClean="0">
                <a:latin typeface="Century Gothic"/>
              </a:rPr>
              <a:t>Because of FDR’s illness, he bought a compound in Warm Springs, Georgia.  He swam in the mineral pools throughout the retreat grounds and felt as though they had healing powers.</a:t>
            </a:r>
            <a:endParaRPr lang="en-US" sz="3200" dirty="0">
              <a:latin typeface="Century Gothic"/>
            </a:endParaRPr>
          </a:p>
        </p:txBody>
      </p:sp>
      <p:pic>
        <p:nvPicPr>
          <p:cNvPr id="4" name="Picture 3"/>
          <p:cNvPicPr>
            <a:picLocks noChangeAspect="1"/>
          </p:cNvPicPr>
          <p:nvPr/>
        </p:nvPicPr>
        <p:blipFill>
          <a:blip r:embed="rId2"/>
          <a:stretch>
            <a:fillRect/>
          </a:stretch>
        </p:blipFill>
        <p:spPr>
          <a:xfrm>
            <a:off x="1718940" y="3635075"/>
            <a:ext cx="2638950" cy="2178716"/>
          </a:xfrm>
          <a:prstGeom prst="rect">
            <a:avLst/>
          </a:prstGeom>
          <a:ln w="38100">
            <a:solidFill>
              <a:schemeClr val="tx1"/>
            </a:solidFill>
          </a:ln>
        </p:spPr>
      </p:pic>
      <p:pic>
        <p:nvPicPr>
          <p:cNvPr id="5" name="Picture 4"/>
          <p:cNvPicPr>
            <a:picLocks noChangeAspect="1"/>
          </p:cNvPicPr>
          <p:nvPr/>
        </p:nvPicPr>
        <p:blipFill>
          <a:blip r:embed="rId3"/>
          <a:stretch>
            <a:fillRect/>
          </a:stretch>
        </p:blipFill>
        <p:spPr>
          <a:xfrm>
            <a:off x="4888318" y="3635075"/>
            <a:ext cx="2638950" cy="2178716"/>
          </a:xfrm>
          <a:prstGeom prst="rect">
            <a:avLst/>
          </a:prstGeom>
          <a:ln w="38100">
            <a:solidFill>
              <a:schemeClr val="tx1"/>
            </a:solid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5140" y="489337"/>
            <a:ext cx="8077200" cy="5606663"/>
          </a:xfrm>
        </p:spPr>
        <p:txBody>
          <a:bodyPr/>
          <a:lstStyle/>
          <a:p>
            <a:pPr algn="ctr">
              <a:buNone/>
            </a:pPr>
            <a:r>
              <a:rPr lang="en-US" sz="3200" dirty="0" smtClean="0">
                <a:latin typeface="Century Gothic"/>
              </a:rPr>
              <a:t>FDR was the first president to speak to the nation on television.</a:t>
            </a:r>
          </a:p>
          <a:p>
            <a:pPr algn="ctr">
              <a:buNone/>
            </a:pPr>
            <a:endParaRPr lang="en-US" sz="3200" dirty="0" smtClean="0">
              <a:latin typeface="Century Gothic"/>
            </a:endParaRPr>
          </a:p>
          <a:p>
            <a:pPr algn="ctr">
              <a:buNone/>
            </a:pPr>
            <a:endParaRPr lang="en-US" sz="3200" dirty="0" smtClean="0">
              <a:latin typeface="Century Gothic"/>
            </a:endParaRPr>
          </a:p>
          <a:p>
            <a:pPr algn="ctr">
              <a:buNone/>
            </a:pPr>
            <a:r>
              <a:rPr lang="en-US" sz="3200" dirty="0" smtClean="0">
                <a:latin typeface="Century Gothic"/>
                <a:hlinkClick r:id="rId2"/>
              </a:rPr>
              <a:t>Pearl Harbor Speech</a:t>
            </a:r>
            <a:endParaRPr lang="en-US" sz="3200" dirty="0">
              <a:latin typeface="Century Gothic"/>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5140" y="512639"/>
            <a:ext cx="8077200" cy="5583361"/>
          </a:xfrm>
        </p:spPr>
        <p:txBody>
          <a:bodyPr/>
          <a:lstStyle/>
          <a:p>
            <a:pPr algn="ctr">
              <a:buNone/>
            </a:pPr>
            <a:r>
              <a:rPr lang="en-US" sz="3200" dirty="0" smtClean="0">
                <a:latin typeface="Century Gothic"/>
              </a:rPr>
              <a:t>He addressed the nation through Fireside Chats to attend to their fears and concerns during the challenging times throughout his presidency.  </a:t>
            </a:r>
            <a:endParaRPr lang="en-US" sz="3200" dirty="0">
              <a:latin typeface="Century Gothic"/>
            </a:endParaRPr>
          </a:p>
        </p:txBody>
      </p:sp>
      <p:pic>
        <p:nvPicPr>
          <p:cNvPr id="4" name="Picture 3">
            <a:hlinkClick r:id="rId2"/>
          </p:cNvPr>
          <p:cNvPicPr>
            <a:picLocks noChangeAspect="1"/>
          </p:cNvPicPr>
          <p:nvPr/>
        </p:nvPicPr>
        <p:blipFill>
          <a:blip r:embed="rId3"/>
          <a:stretch>
            <a:fillRect/>
          </a:stretch>
        </p:blipFill>
        <p:spPr>
          <a:xfrm>
            <a:off x="2004164" y="2679703"/>
            <a:ext cx="4975455" cy="3233252"/>
          </a:xfrm>
          <a:prstGeom prst="rect">
            <a:avLst/>
          </a:prstGeom>
          <a:ln w="38100">
            <a:solidFill>
              <a:schemeClr val="tx1"/>
            </a:solid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1214" y="477685"/>
            <a:ext cx="8284342" cy="5536758"/>
          </a:xfrm>
        </p:spPr>
        <p:txBody>
          <a:bodyPr/>
          <a:lstStyle/>
          <a:p>
            <a:pPr algn="ctr">
              <a:buNone/>
            </a:pPr>
            <a:r>
              <a:rPr lang="en-US" sz="3200" dirty="0" smtClean="0">
                <a:latin typeface="Century Gothic"/>
              </a:rPr>
              <a:t>Activity Time</a:t>
            </a:r>
          </a:p>
          <a:p>
            <a:pPr algn="ctr">
              <a:buNone/>
            </a:pPr>
            <a:r>
              <a:rPr lang="en-US" sz="2400" dirty="0" smtClean="0">
                <a:latin typeface="Century Gothic"/>
              </a:rPr>
              <a:t> </a:t>
            </a:r>
          </a:p>
          <a:p>
            <a:pPr marL="457200" indent="-457200" algn="ctr">
              <a:buAutoNum type="arabicPeriod"/>
            </a:pPr>
            <a:r>
              <a:rPr lang="en-US" sz="2400" dirty="0" smtClean="0">
                <a:latin typeface="Century Gothic"/>
              </a:rPr>
              <a:t>Think about a problem the United States is facing today. Write your own fireside chat to FDR addressing your concerns and ask him what advice he has for our current president.</a:t>
            </a:r>
          </a:p>
          <a:p>
            <a:pPr marL="457200" indent="-457200" algn="ctr">
              <a:buNone/>
            </a:pPr>
            <a:r>
              <a:rPr lang="en-US" sz="2400" dirty="0" smtClean="0">
                <a:latin typeface="Century Gothic"/>
              </a:rPr>
              <a:t>2. Think about a problem FDR faced during his lifetime or presidency that we have learned about during this activity or previously.  Write a fireside chat letter to FDR addressing your concerns.</a:t>
            </a:r>
          </a:p>
          <a:p>
            <a:pPr marL="457200" indent="-457200" algn="ctr">
              <a:buNone/>
            </a:pPr>
            <a:r>
              <a:rPr lang="en-US" sz="2400" dirty="0" smtClean="0">
                <a:latin typeface="Century Gothic"/>
              </a:rPr>
              <a:t>3.  Draw a picture or cartoon to either FDR or President Obama to provoke his thoughts for preparing a fireside chat with the nation concerning issues we have learned about in this activity.</a:t>
            </a:r>
          </a:p>
          <a:p>
            <a:pPr algn="ctr">
              <a:buNone/>
            </a:pPr>
            <a:endParaRPr lang="en-US" sz="3200" dirty="0" smtClean="0">
              <a:latin typeface="Century Gothic"/>
            </a:endParaRPr>
          </a:p>
        </p:txBody>
      </p:sp>
      <p:sp>
        <p:nvSpPr>
          <p:cNvPr id="6" name="TextBox 5"/>
          <p:cNvSpPr txBox="1"/>
          <p:nvPr/>
        </p:nvSpPr>
        <p:spPr>
          <a:xfrm>
            <a:off x="710771" y="978671"/>
            <a:ext cx="7562225" cy="461665"/>
          </a:xfrm>
          <a:prstGeom prst="rect">
            <a:avLst/>
          </a:prstGeom>
          <a:noFill/>
        </p:spPr>
        <p:txBody>
          <a:bodyPr wrap="square" rtlCol="0">
            <a:spAutoFit/>
          </a:bodyPr>
          <a:lstStyle/>
          <a:p>
            <a:pPr algn="ctr"/>
            <a:r>
              <a:rPr lang="en-US" dirty="0" smtClean="0">
                <a:solidFill>
                  <a:schemeClr val="bg1"/>
                </a:solidFill>
                <a:latin typeface="Century Gothic"/>
              </a:rPr>
              <a:t>- Choose One of the Below Options -</a:t>
            </a:r>
            <a:endParaRPr lang="en-US"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smtClean="0">
                <a:latin typeface="Century Gothic"/>
              </a:rPr>
              <a:t>Review</a:t>
            </a:r>
            <a:endParaRPr lang="en-US" dirty="0">
              <a:latin typeface="Century Gothic"/>
            </a:endParaRPr>
          </a:p>
        </p:txBody>
      </p:sp>
      <p:sp>
        <p:nvSpPr>
          <p:cNvPr id="3075" name="Rectangle 3"/>
          <p:cNvSpPr>
            <a:spLocks noGrp="1" noChangeArrowheads="1"/>
          </p:cNvSpPr>
          <p:nvPr>
            <p:ph type="body" idx="1"/>
          </p:nvPr>
        </p:nvSpPr>
        <p:spPr>
          <a:xfrm>
            <a:off x="533400" y="1536588"/>
            <a:ext cx="8077200" cy="4419600"/>
          </a:xfrm>
        </p:spPr>
        <p:txBody>
          <a:bodyPr/>
          <a:lstStyle/>
          <a:p>
            <a:pPr>
              <a:buClr>
                <a:schemeClr val="bg1"/>
              </a:buClr>
              <a:buFont typeface="Arial"/>
              <a:buChar char="•"/>
            </a:pPr>
            <a:r>
              <a:rPr lang="en-US" sz="2400" dirty="0" smtClean="0">
                <a:latin typeface="Century Gothic"/>
              </a:rPr>
              <a:t>32</a:t>
            </a:r>
            <a:r>
              <a:rPr lang="en-US" sz="2400" baseline="30000" dirty="0" smtClean="0">
                <a:latin typeface="Century Gothic"/>
              </a:rPr>
              <a:t>nd</a:t>
            </a:r>
            <a:r>
              <a:rPr lang="en-US" sz="2400" dirty="0" smtClean="0">
                <a:latin typeface="Century Gothic"/>
              </a:rPr>
              <a:t> President of the United States</a:t>
            </a:r>
          </a:p>
          <a:p>
            <a:pPr>
              <a:buClr>
                <a:schemeClr val="bg1"/>
              </a:buClr>
              <a:buFont typeface="Arial"/>
              <a:buChar char="•"/>
            </a:pPr>
            <a:r>
              <a:rPr lang="en-US" sz="2400" dirty="0" smtClean="0">
                <a:latin typeface="Century Gothic"/>
              </a:rPr>
              <a:t>1933-1945</a:t>
            </a:r>
          </a:p>
          <a:p>
            <a:pPr>
              <a:buClr>
                <a:schemeClr val="bg1"/>
              </a:buClr>
              <a:buFont typeface="Arial"/>
              <a:buChar char="•"/>
            </a:pPr>
            <a:r>
              <a:rPr lang="en-US" sz="2400" dirty="0" smtClean="0">
                <a:latin typeface="Century Gothic"/>
              </a:rPr>
              <a:t>Served a longer term in office than any other president (12 years) </a:t>
            </a:r>
          </a:p>
          <a:p>
            <a:pPr>
              <a:buClr>
                <a:schemeClr val="bg1"/>
              </a:buClr>
              <a:buFont typeface="Arial"/>
              <a:buChar char="•"/>
            </a:pPr>
            <a:r>
              <a:rPr lang="en-US" sz="2400" dirty="0" smtClean="0">
                <a:latin typeface="Century Gothic"/>
              </a:rPr>
              <a:t>President during the Great Depression and World War II</a:t>
            </a:r>
          </a:p>
          <a:p>
            <a:pPr>
              <a:buClr>
                <a:schemeClr val="bg1"/>
              </a:buClr>
              <a:buFont typeface="Arial"/>
              <a:buChar char="•"/>
            </a:pPr>
            <a:r>
              <a:rPr lang="en-US" sz="2400" dirty="0" smtClean="0">
                <a:latin typeface="Century Gothic"/>
              </a:rPr>
              <a:t>Married to Eleanor Roosevelt</a:t>
            </a:r>
          </a:p>
          <a:p>
            <a:pPr>
              <a:buClr>
                <a:schemeClr val="bg1"/>
              </a:buClr>
              <a:buFont typeface="Arial"/>
              <a:buChar char="•"/>
            </a:pPr>
            <a:r>
              <a:rPr lang="en-US" sz="2400" dirty="0" smtClean="0">
                <a:latin typeface="Century Gothic"/>
              </a:rPr>
              <a:t>Suffered from Polio (more to come later!)</a:t>
            </a:r>
          </a:p>
          <a:p>
            <a:pPr>
              <a:buClr>
                <a:schemeClr val="bg1"/>
              </a:buClr>
              <a:buFont typeface="Arial"/>
              <a:buChar char="•"/>
            </a:pPr>
            <a:r>
              <a:rPr lang="en-US" sz="2400" dirty="0" smtClean="0">
                <a:latin typeface="Century Gothic"/>
              </a:rPr>
              <a:t>Addressed the nation through Fireside Chats</a:t>
            </a:r>
          </a:p>
          <a:p>
            <a:pPr>
              <a:buClr>
                <a:schemeClr val="bg1"/>
              </a:buClr>
              <a:buFont typeface="Arial"/>
              <a:buChar char="•"/>
            </a:pPr>
            <a:r>
              <a:rPr lang="en-US" sz="2400" dirty="0" smtClean="0">
                <a:latin typeface="Century Gothic"/>
              </a:rPr>
              <a:t>Created the New Deal</a:t>
            </a:r>
            <a:endParaRPr lang="en-US" sz="2400" dirty="0">
              <a:latin typeface="Century Gothic"/>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656683" y="1572873"/>
            <a:ext cx="3763634" cy="3143553"/>
          </a:xfrm>
          <a:prstGeom prst="rect">
            <a:avLst/>
          </a:prstGeom>
          <a:ln w="38100">
            <a:solidFill>
              <a:schemeClr val="tx1"/>
            </a:solid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489337"/>
            <a:ext cx="8077200" cy="5606663"/>
          </a:xfrm>
        </p:spPr>
        <p:txBody>
          <a:bodyPr/>
          <a:lstStyle/>
          <a:p>
            <a:pPr algn="ctr">
              <a:buNone/>
            </a:pPr>
            <a:r>
              <a:rPr lang="en-US" sz="3200" dirty="0" smtClean="0">
                <a:latin typeface="Century Gothic"/>
              </a:rPr>
              <a:t>Lastly, FDR is one of eight presidents to die while in office.  He died of cerebral hemorrhage at his retreat in Warm Springs, Georgia while having his portrait painted.  Lucy, his mistress, was with him the day he died.</a:t>
            </a:r>
            <a:endParaRPr lang="en-US" sz="3200" dirty="0">
              <a:latin typeface="Century Gothic"/>
            </a:endParaRPr>
          </a:p>
        </p:txBody>
      </p:sp>
      <p:pic>
        <p:nvPicPr>
          <p:cNvPr id="4" name="Picture 3"/>
          <p:cNvPicPr>
            <a:picLocks noChangeAspect="1"/>
          </p:cNvPicPr>
          <p:nvPr/>
        </p:nvPicPr>
        <p:blipFill>
          <a:blip r:embed="rId2"/>
          <a:stretch>
            <a:fillRect/>
          </a:stretch>
        </p:blipFill>
        <p:spPr>
          <a:xfrm>
            <a:off x="2598427" y="3798186"/>
            <a:ext cx="4287980" cy="2143539"/>
          </a:xfrm>
          <a:prstGeom prst="rect">
            <a:avLst/>
          </a:prstGeom>
          <a:ln w="38100">
            <a:solidFill>
              <a:schemeClr val="tx1"/>
            </a:solid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3488" y="477686"/>
            <a:ext cx="8077200" cy="5618314"/>
          </a:xfrm>
        </p:spPr>
        <p:txBody>
          <a:bodyPr/>
          <a:lstStyle/>
          <a:p>
            <a:pPr algn="ctr">
              <a:buNone/>
            </a:pPr>
            <a:r>
              <a:rPr lang="en-US" sz="2000" dirty="0" smtClean="0">
                <a:latin typeface="Century Gothic"/>
              </a:rPr>
              <a:t>Resources</a:t>
            </a:r>
          </a:p>
          <a:p>
            <a:pPr>
              <a:buNone/>
            </a:pPr>
            <a:r>
              <a:rPr lang="en-US" sz="1300" dirty="0" err="1" smtClean="0">
                <a:latin typeface="Century Gothic"/>
              </a:rPr>
              <a:t>Butche</a:t>
            </a:r>
            <a:r>
              <a:rPr lang="en-US" sz="1300" dirty="0" smtClean="0">
                <a:latin typeface="Century Gothic"/>
              </a:rPr>
              <a:t>, Robert.  (2008).  Responsible Adults, Speaking Clearly.  </a:t>
            </a:r>
            <a:r>
              <a:rPr lang="en-US" sz="1300" i="1" dirty="0" smtClean="0">
                <a:latin typeface="Century Gothic"/>
              </a:rPr>
              <a:t>Newsroom Magazine.  </a:t>
            </a:r>
            <a:r>
              <a:rPr lang="en-US" sz="1300" dirty="0" smtClean="0">
                <a:latin typeface="Century Gothic"/>
              </a:rPr>
              <a:t>Retrieved from http://newsroom-magazine.com/2008/academic/history/responsible-adults-speaking-clearly/.</a:t>
            </a:r>
          </a:p>
          <a:p>
            <a:pPr>
              <a:buNone/>
            </a:pPr>
            <a:r>
              <a:rPr lang="en-US" sz="1300" dirty="0" smtClean="0">
                <a:latin typeface="Century Gothic"/>
              </a:rPr>
              <a:t>Eleanor Roosevelt’s coming out portrait taken in New York, New York.  1902.  Courtesy of Franklin D. Roosevelt Presidential Library and Museum. Retrieved from </a:t>
            </a:r>
            <a:r>
              <a:rPr lang="en-US" sz="1300" dirty="0" err="1" smtClean="0">
                <a:latin typeface="Century Gothic"/>
              </a:rPr>
              <a:t>http://www.fdrlibrary.marist.edu/education/resources/pdfs/roospictures_slideshow.pdf.</a:t>
            </a:r>
            <a:endParaRPr lang="en-US" sz="1300" dirty="0" smtClean="0">
              <a:latin typeface="Century Gothic"/>
            </a:endParaRPr>
          </a:p>
          <a:p>
            <a:pPr>
              <a:buNone/>
            </a:pPr>
            <a:r>
              <a:rPr lang="en-US" sz="1300" dirty="0" smtClean="0">
                <a:latin typeface="Century Gothic"/>
              </a:rPr>
              <a:t>Franklin Delano Roosevelt – Pearl Harbor Address.  YouTube.  Retrieved from http://</a:t>
            </a:r>
            <a:r>
              <a:rPr lang="en-US" sz="1300" dirty="0" err="1" smtClean="0">
                <a:latin typeface="Century Gothic"/>
              </a:rPr>
              <a:t>www.youtube.com/watch?v</a:t>
            </a:r>
            <a:r>
              <a:rPr lang="en-US" sz="1300" dirty="0" smtClean="0">
                <a:latin typeface="Century Gothic"/>
              </a:rPr>
              <a:t>=3VqQAf74fsE&amp;feature=related.</a:t>
            </a:r>
          </a:p>
          <a:p>
            <a:pPr>
              <a:buNone/>
            </a:pPr>
            <a:r>
              <a:rPr lang="en-US" sz="1300" dirty="0" smtClean="0">
                <a:latin typeface="Century Gothic"/>
              </a:rPr>
              <a:t>Franklin D. Roosevelt at 16 months old sitting upon his father James Roosevelt’s shoulder in 1833.  Courtesy of Franklin D. Roosevelt Presidential Library and Museum. Retrieved from </a:t>
            </a:r>
            <a:r>
              <a:rPr lang="en-US" sz="1300" dirty="0" err="1" smtClean="0">
                <a:latin typeface="Century Gothic"/>
              </a:rPr>
              <a:t>http://www.fdrlibrary.marist.edu/education/resources/pdfs/roospictures_slideshow.pdf.</a:t>
            </a:r>
            <a:endParaRPr lang="en-US" sz="1300" dirty="0" smtClean="0">
              <a:latin typeface="Century Gothic"/>
            </a:endParaRPr>
          </a:p>
          <a:p>
            <a:pPr>
              <a:buNone/>
            </a:pPr>
            <a:r>
              <a:rPr lang="en-US" sz="1300" dirty="0" smtClean="0">
                <a:latin typeface="Century Gothic"/>
              </a:rPr>
              <a:t>Franklin D. Roosevelt seated next to a pool in Warm Springs, Georgia.  1925. Courtesy of Franklin D. Roosevelt Presidential Library and Museum. Retrieved from </a:t>
            </a:r>
            <a:r>
              <a:rPr lang="en-US" sz="1300" dirty="0" err="1" smtClean="0">
                <a:latin typeface="Century Gothic"/>
              </a:rPr>
              <a:t>http://www.fdrlibrary.marist.edu/education/resources/pdfs/roospictures_slideshow.pdf.</a:t>
            </a:r>
            <a:endParaRPr lang="en-US" sz="1300" dirty="0" smtClean="0">
              <a:latin typeface="Century Gothic"/>
            </a:endParaRPr>
          </a:p>
          <a:p>
            <a:pPr>
              <a:buNone/>
            </a:pPr>
            <a:r>
              <a:rPr lang="en-US" sz="1300" dirty="0" smtClean="0">
                <a:latin typeface="Century Gothic"/>
              </a:rPr>
              <a:t>Governor Roosevelt swimming at Warm Springs, Georgia.  1930. Courtesy of Franklin D. Roosevelt Presidential Library and Museum. Retrieved from </a:t>
            </a:r>
            <a:r>
              <a:rPr lang="en-US" sz="1300" dirty="0" err="1" smtClean="0">
                <a:latin typeface="Century Gothic"/>
              </a:rPr>
              <a:t>http://www.fdrlibrary.marist.edu/education/resources/pdfs/roospictures_slideshow.pdf.</a:t>
            </a:r>
            <a:endParaRPr lang="en-US" sz="1300" dirty="0" smtClean="0">
              <a:latin typeface="Century Gothic"/>
            </a:endParaRPr>
          </a:p>
          <a:p>
            <a:pPr>
              <a:buNone/>
            </a:pPr>
            <a:r>
              <a:rPr lang="en-US" sz="1300" dirty="0" err="1" smtClean="0">
                <a:latin typeface="Century Gothic"/>
              </a:rPr>
              <a:t>LeDandy</a:t>
            </a:r>
            <a:r>
              <a:rPr lang="en-US" sz="1300" dirty="0" smtClean="0">
                <a:latin typeface="Century Gothic"/>
              </a:rPr>
              <a:t>.  (2009).  Roosevelt Cigarette-Holder.  Retrieved from http://dandync.blogspot.com/2009/01/cigarette-holder.html.</a:t>
            </a:r>
          </a:p>
          <a:p>
            <a:pPr>
              <a:buNone/>
            </a:pPr>
            <a:r>
              <a:rPr lang="en-US" sz="1300" dirty="0" smtClean="0">
                <a:latin typeface="Century Gothic"/>
              </a:rPr>
              <a:t>President Roosevelt in his wheelchair aboard the </a:t>
            </a:r>
            <a:r>
              <a:rPr lang="en-US" sz="1300" dirty="0" err="1" smtClean="0">
                <a:latin typeface="Century Gothic"/>
              </a:rPr>
              <a:t>Nourmahal</a:t>
            </a:r>
            <a:r>
              <a:rPr lang="en-US" sz="1300" dirty="0" smtClean="0">
                <a:latin typeface="Century Gothic"/>
              </a:rPr>
              <a:t>. Credit to Robert Cross-Sailor in the White House.  1935. Courtesy of Franklin D. Roosevelt Presidential Library and Museum. Retrieved from </a:t>
            </a:r>
            <a:r>
              <a:rPr lang="en-US" sz="1300" dirty="0" err="1" smtClean="0">
                <a:latin typeface="Century Gothic"/>
              </a:rPr>
              <a:t>http://www.fdrlibrary.marist.edu/education/resources/pdfs/roospictures_slideshow.pdf.</a:t>
            </a:r>
            <a:endParaRPr lang="en-US" sz="1300" dirty="0" smtClean="0">
              <a:latin typeface="Century Gothic"/>
            </a:endParaRPr>
          </a:p>
          <a:p>
            <a:pPr>
              <a:buNone/>
            </a:pPr>
            <a:endParaRPr lang="en-US" sz="1400" dirty="0" smtClean="0">
              <a:latin typeface="Century Gothic"/>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5140" y="512639"/>
            <a:ext cx="8077200" cy="5583361"/>
          </a:xfrm>
        </p:spPr>
        <p:txBody>
          <a:bodyPr/>
          <a:lstStyle/>
          <a:p>
            <a:pPr algn="ctr">
              <a:buNone/>
            </a:pPr>
            <a:r>
              <a:rPr lang="en-US" sz="2000" dirty="0" smtClean="0">
                <a:latin typeface="Century Gothic"/>
              </a:rPr>
              <a:t>Resources (cont.)</a:t>
            </a:r>
          </a:p>
          <a:p>
            <a:pPr>
              <a:buNone/>
            </a:pPr>
            <a:r>
              <a:rPr lang="en-US" sz="1300" dirty="0" smtClean="0">
                <a:latin typeface="Century Gothic"/>
              </a:rPr>
              <a:t>President Roosevelt in his wheelchair with </a:t>
            </a:r>
            <a:r>
              <a:rPr lang="en-US" sz="1300" dirty="0" err="1" smtClean="0">
                <a:latin typeface="Century Gothic"/>
              </a:rPr>
              <a:t>Fala</a:t>
            </a:r>
            <a:r>
              <a:rPr lang="en-US" sz="1300" dirty="0" smtClean="0">
                <a:latin typeface="Century Gothic"/>
              </a:rPr>
              <a:t> and Ruthie </a:t>
            </a:r>
            <a:r>
              <a:rPr lang="en-US" sz="1300" dirty="0" err="1" smtClean="0">
                <a:latin typeface="Century Gothic"/>
              </a:rPr>
              <a:t>Bie</a:t>
            </a:r>
            <a:r>
              <a:rPr lang="en-US" sz="1300" dirty="0" smtClean="0">
                <a:latin typeface="Century Gothic"/>
              </a:rPr>
              <a:t> at Top Cottage in Hyde Park, New York.  1941. Courtesy of Franklin D. Roosevelt Presidential Library and Museum. Retrieved from </a:t>
            </a:r>
            <a:r>
              <a:rPr lang="en-US" sz="1300" dirty="0" err="1" smtClean="0">
                <a:latin typeface="Century Gothic"/>
              </a:rPr>
              <a:t>http://www.fdrlibrary.marist.edu/education/resources/pdfs/roospictures_slideshow.pdf.</a:t>
            </a:r>
            <a:endParaRPr lang="en-US" sz="1300" dirty="0" smtClean="0">
              <a:latin typeface="Century Gothic"/>
            </a:endParaRPr>
          </a:p>
          <a:p>
            <a:pPr>
              <a:buNone/>
            </a:pPr>
            <a:r>
              <a:rPr lang="en-US" sz="1300" dirty="0" smtClean="0">
                <a:latin typeface="Century Gothic"/>
              </a:rPr>
              <a:t>Smith, J.E.  (2007).  An Elegant (and Mythic) Portrait of FDR.  </a:t>
            </a:r>
            <a:r>
              <a:rPr lang="en-US" sz="1300" i="1" dirty="0" smtClean="0">
                <a:latin typeface="Century Gothic"/>
              </a:rPr>
              <a:t>The New York Observer</a:t>
            </a:r>
            <a:r>
              <a:rPr lang="en-US" sz="1300" dirty="0" smtClean="0">
                <a:latin typeface="Century Gothic"/>
              </a:rPr>
              <a:t>.  Retrieved from http://www.observer.com/2007/elegant-and-mythic-portrait-f-d-r.</a:t>
            </a:r>
          </a:p>
          <a:p>
            <a:pPr>
              <a:buNone/>
            </a:pPr>
            <a:r>
              <a:rPr lang="en-US" sz="1300" dirty="0" err="1" smtClean="0">
                <a:latin typeface="Century Gothic"/>
              </a:rPr>
              <a:t>Syracuse.com</a:t>
            </a:r>
            <a:r>
              <a:rPr lang="en-US" sz="1300" dirty="0" smtClean="0">
                <a:latin typeface="Century Gothic"/>
              </a:rPr>
              <a:t>.  (2008).  Roosevelt Talk on Unstable Economy Oddly Prescient.  Retrieved from http://blog.syracuse.com/today/2008/10/large_biz_081001_FDR.jpg. </a:t>
            </a:r>
          </a:p>
          <a:p>
            <a:pPr>
              <a:buNone/>
            </a:pPr>
            <a:r>
              <a:rPr lang="en-US" sz="1300" dirty="0" smtClean="0">
                <a:latin typeface="Century Gothic"/>
              </a:rPr>
              <a:t>The Lathrop Brown Interviews: Part IV – 1905 -1920.  FDR Suite Restoration Project @ Adams House.  (2009).  Retrieved from http://</a:t>
            </a:r>
            <a:r>
              <a:rPr lang="en-US" sz="1300" dirty="0" err="1" smtClean="0">
                <a:latin typeface="Century Gothic"/>
              </a:rPr>
              <a:t>fdrsuite.org/blog/?p</a:t>
            </a:r>
            <a:r>
              <a:rPr lang="en-US" sz="1300" dirty="0" smtClean="0">
                <a:latin typeface="Century Gothic"/>
              </a:rPr>
              <a:t>=844.</a:t>
            </a:r>
          </a:p>
          <a:p>
            <a:pPr>
              <a:buNone/>
            </a:pPr>
            <a:r>
              <a:rPr lang="en-US" sz="1300" dirty="0" smtClean="0">
                <a:latin typeface="Century Gothic"/>
              </a:rPr>
              <a:t>The Future of Collecting Stamps.  Retrieved from </a:t>
            </a:r>
            <a:r>
              <a:rPr lang="en-US" sz="1300" dirty="0" err="1" smtClean="0">
                <a:latin typeface="Century Gothic"/>
              </a:rPr>
              <a:t>http://www.coneysstamps.com/content/articles/col-future.htm</a:t>
            </a:r>
            <a:r>
              <a:rPr lang="en-US" sz="1300" dirty="0" smtClean="0">
                <a:latin typeface="Century Gothic"/>
              </a:rPr>
              <a:t>.</a:t>
            </a:r>
          </a:p>
          <a:p>
            <a:pPr>
              <a:buNone/>
            </a:pPr>
            <a:r>
              <a:rPr lang="en-US" sz="1300" i="1" dirty="0" smtClean="0">
                <a:latin typeface="Century Gothic"/>
              </a:rPr>
              <a:t>Warm Springs, Georgia; Roosevelt, Franklin D. Photograph. (2011).  </a:t>
            </a:r>
            <a:r>
              <a:rPr lang="en-US" sz="1300" i="1" dirty="0" err="1" smtClean="0">
                <a:latin typeface="Century Gothic"/>
              </a:rPr>
              <a:t>Encyclopædia</a:t>
            </a:r>
            <a:r>
              <a:rPr lang="en-US" sz="1300" i="1" dirty="0" smtClean="0">
                <a:latin typeface="Century Gothic"/>
              </a:rPr>
              <a:t> Britannica Online.  </a:t>
            </a:r>
            <a:r>
              <a:rPr lang="en-US" sz="1300" dirty="0" smtClean="0">
                <a:latin typeface="Century Gothic"/>
              </a:rPr>
              <a:t>Retrieved from http://www.britannica.com/Ebchecked/media/33187/The-Little-White-House-residence-of-US-President-Franklin-D.</a:t>
            </a:r>
          </a:p>
          <a:p>
            <a:pPr>
              <a:buNone/>
            </a:pPr>
            <a:r>
              <a:rPr lang="en-US" sz="1300" dirty="0" smtClean="0">
                <a:latin typeface="Century Gothic"/>
              </a:rPr>
              <a:t>Young Franklin D. Roosevelt with his mother Sara Delano Roosevelt.  1893. Courtesy of Franklin D. Roosevelt Presidential Library and Museum. Retrieved from </a:t>
            </a:r>
            <a:r>
              <a:rPr lang="en-US" sz="1300" dirty="0" err="1" smtClean="0">
                <a:latin typeface="Century Gothic"/>
              </a:rPr>
              <a:t>http://www.fdrlibrary.marist.edu/education/resources/pdfs/roospictures_slideshow.pdf.</a:t>
            </a:r>
            <a:endParaRPr lang="en-US" sz="1300" dirty="0" smtClean="0">
              <a:latin typeface="Century Gothic"/>
            </a:endParaRPr>
          </a:p>
          <a:p>
            <a:pPr>
              <a:buNone/>
            </a:pPr>
            <a:endParaRPr lang="en-US" sz="1400" dirty="0">
              <a:latin typeface="Century Gothic"/>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8444" y="609600"/>
            <a:ext cx="8001000" cy="990600"/>
          </a:xfrm>
        </p:spPr>
        <p:txBody>
          <a:bodyPr/>
          <a:lstStyle/>
          <a:p>
            <a:r>
              <a:rPr lang="en-US" dirty="0" smtClean="0">
                <a:latin typeface="Century Gothic"/>
              </a:rPr>
              <a:t>Let’s Begin!</a:t>
            </a:r>
            <a:endParaRPr lang="en-US" dirty="0">
              <a:latin typeface="Century Gothic"/>
            </a:endParaRPr>
          </a:p>
        </p:txBody>
      </p:sp>
      <p:sp>
        <p:nvSpPr>
          <p:cNvPr id="3" name="Content Placeholder 2"/>
          <p:cNvSpPr>
            <a:spLocks noGrp="1"/>
          </p:cNvSpPr>
          <p:nvPr>
            <p:ph idx="1"/>
          </p:nvPr>
        </p:nvSpPr>
        <p:spPr>
          <a:xfrm>
            <a:off x="475140" y="1676400"/>
            <a:ext cx="8077200" cy="4419600"/>
          </a:xfrm>
        </p:spPr>
        <p:txBody>
          <a:bodyPr/>
          <a:lstStyle/>
          <a:p>
            <a:pPr>
              <a:buClr>
                <a:schemeClr val="bg1"/>
              </a:buClr>
              <a:buFont typeface="Arial"/>
              <a:buChar char="•"/>
            </a:pPr>
            <a:r>
              <a:rPr lang="en-US" sz="2400" dirty="0" smtClean="0">
                <a:latin typeface="Century Gothic"/>
              </a:rPr>
              <a:t>Take out a sheet of paper</a:t>
            </a:r>
          </a:p>
          <a:p>
            <a:pPr>
              <a:buClr>
                <a:schemeClr val="bg1"/>
              </a:buClr>
              <a:buFont typeface="Arial"/>
              <a:buChar char="•"/>
            </a:pPr>
            <a:r>
              <a:rPr lang="en-US" sz="2400" dirty="0" smtClean="0">
                <a:latin typeface="Century Gothic"/>
              </a:rPr>
              <a:t>During the video, listen for facts that you did not know before and write them down</a:t>
            </a:r>
          </a:p>
          <a:p>
            <a:pPr>
              <a:buClr>
                <a:schemeClr val="bg1"/>
              </a:buClr>
              <a:buNone/>
            </a:pPr>
            <a:endParaRPr lang="en-US" sz="2400" dirty="0" smtClean="0">
              <a:latin typeface="Century Gothic"/>
            </a:endParaRPr>
          </a:p>
        </p:txBody>
      </p:sp>
      <p:pic>
        <p:nvPicPr>
          <p:cNvPr id="4" name="Picture 3"/>
          <p:cNvPicPr>
            <a:picLocks noChangeAspect="1"/>
          </p:cNvPicPr>
          <p:nvPr/>
        </p:nvPicPr>
        <p:blipFill>
          <a:blip r:embed="rId2"/>
          <a:stretch>
            <a:fillRect/>
          </a:stretch>
        </p:blipFill>
        <p:spPr>
          <a:xfrm>
            <a:off x="3181023" y="3122437"/>
            <a:ext cx="2797949" cy="2339724"/>
          </a:xfrm>
          <a:prstGeom prst="rect">
            <a:avLst/>
          </a:prstGeom>
        </p:spPr>
      </p:pic>
      <p:sp>
        <p:nvSpPr>
          <p:cNvPr id="5" name="TextBox 4"/>
          <p:cNvSpPr txBox="1"/>
          <p:nvPr/>
        </p:nvSpPr>
        <p:spPr>
          <a:xfrm>
            <a:off x="3006243" y="5580772"/>
            <a:ext cx="3227636" cy="461665"/>
          </a:xfrm>
          <a:prstGeom prst="rect">
            <a:avLst/>
          </a:prstGeom>
          <a:noFill/>
        </p:spPr>
        <p:txBody>
          <a:bodyPr wrap="square" rtlCol="0">
            <a:spAutoFit/>
          </a:bodyPr>
          <a:lstStyle/>
          <a:p>
            <a:pPr algn="ctr"/>
            <a:r>
              <a:rPr lang="en-US" dirty="0" smtClean="0">
                <a:solidFill>
                  <a:schemeClr val="bg1"/>
                </a:solidFill>
                <a:latin typeface="Century Gothic"/>
                <a:hlinkClick r:id="rId3"/>
              </a:rPr>
              <a:t>Roosevelt Rap</a:t>
            </a:r>
            <a:endParaRPr lang="en-US" dirty="0">
              <a:solidFill>
                <a:schemeClr val="bg1"/>
              </a:solidFill>
              <a:latin typeface="Century Gothic"/>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4519" y="2298995"/>
            <a:ext cx="8219793" cy="990600"/>
          </a:xfrm>
        </p:spPr>
        <p:txBody>
          <a:bodyPr/>
          <a:lstStyle/>
          <a:p>
            <a:r>
              <a:rPr lang="en-US" dirty="0" smtClean="0">
                <a:latin typeface="Century Gothic"/>
              </a:rPr>
              <a:t>Now for the </a:t>
            </a:r>
            <a:br>
              <a:rPr lang="en-US" dirty="0" smtClean="0">
                <a:latin typeface="Century Gothic"/>
              </a:rPr>
            </a:br>
            <a:r>
              <a:rPr lang="en-US" dirty="0" smtClean="0">
                <a:latin typeface="Century Gothic"/>
              </a:rPr>
              <a:t>rest of </a:t>
            </a:r>
            <a:br>
              <a:rPr lang="en-US" dirty="0" smtClean="0">
                <a:latin typeface="Century Gothic"/>
              </a:rPr>
            </a:br>
            <a:r>
              <a:rPr lang="en-US" dirty="0" smtClean="0">
                <a:latin typeface="Century Gothic"/>
              </a:rPr>
              <a:t>the story…</a:t>
            </a:r>
            <a:endParaRPr lang="en-US" dirty="0">
              <a:latin typeface="Century Gothic"/>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535941"/>
            <a:ext cx="8077200" cy="5560059"/>
          </a:xfrm>
        </p:spPr>
        <p:txBody>
          <a:bodyPr/>
          <a:lstStyle/>
          <a:p>
            <a:pPr algn="ctr">
              <a:buNone/>
            </a:pPr>
            <a:r>
              <a:rPr lang="en-US" sz="3200" dirty="0" smtClean="0">
                <a:latin typeface="Century Gothic"/>
              </a:rPr>
              <a:t>His mother made him wear a dress everyday until he was around five years old.</a:t>
            </a:r>
            <a:endParaRPr lang="en-US" sz="3200" dirty="0">
              <a:latin typeface="Century Gothic"/>
            </a:endParaRPr>
          </a:p>
        </p:txBody>
      </p:sp>
      <p:pic>
        <p:nvPicPr>
          <p:cNvPr id="4" name="Picture 3"/>
          <p:cNvPicPr>
            <a:picLocks noChangeAspect="1"/>
          </p:cNvPicPr>
          <p:nvPr/>
        </p:nvPicPr>
        <p:blipFill>
          <a:blip r:embed="rId2"/>
          <a:stretch>
            <a:fillRect/>
          </a:stretch>
        </p:blipFill>
        <p:spPr>
          <a:xfrm>
            <a:off x="3122767" y="2353479"/>
            <a:ext cx="2972731" cy="3285550"/>
          </a:xfrm>
          <a:prstGeom prst="rect">
            <a:avLst/>
          </a:prstGeom>
          <a:ln w="38100">
            <a:solidFill>
              <a:schemeClr val="tx1"/>
            </a:solid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524289"/>
            <a:ext cx="8077200" cy="5487565"/>
          </a:xfrm>
        </p:spPr>
        <p:txBody>
          <a:bodyPr/>
          <a:lstStyle/>
          <a:p>
            <a:pPr algn="ctr">
              <a:buNone/>
            </a:pPr>
            <a:r>
              <a:rPr lang="en-US" sz="3200" dirty="0" smtClean="0">
                <a:latin typeface="Century Gothic"/>
              </a:rPr>
              <a:t>FDR held many political titles prior to becoming President of the United States.</a:t>
            </a:r>
          </a:p>
          <a:p>
            <a:pPr>
              <a:buFont typeface="Arial"/>
              <a:buChar char="•"/>
            </a:pPr>
            <a:r>
              <a:rPr lang="en-US" sz="3200" dirty="0" smtClean="0">
                <a:latin typeface="Century Gothic"/>
              </a:rPr>
              <a:t>Including:</a:t>
            </a:r>
          </a:p>
          <a:p>
            <a:pPr lvl="1">
              <a:buFont typeface="Arial"/>
              <a:buChar char="•"/>
            </a:pPr>
            <a:r>
              <a:rPr lang="en-US" sz="2800" dirty="0" smtClean="0">
                <a:latin typeface="Century Gothic"/>
              </a:rPr>
              <a:t>New York State Senator</a:t>
            </a:r>
          </a:p>
          <a:p>
            <a:pPr lvl="1">
              <a:buFont typeface="Arial"/>
              <a:buChar char="•"/>
            </a:pPr>
            <a:r>
              <a:rPr lang="en-US" sz="2800" dirty="0" smtClean="0">
                <a:latin typeface="Century Gothic"/>
              </a:rPr>
              <a:t>Assistant Secretary of </a:t>
            </a:r>
          </a:p>
          <a:p>
            <a:pPr lvl="1">
              <a:buNone/>
            </a:pPr>
            <a:r>
              <a:rPr lang="en-US" sz="2800" dirty="0">
                <a:latin typeface="Century Gothic"/>
              </a:rPr>
              <a:t>	</a:t>
            </a:r>
            <a:r>
              <a:rPr lang="en-US" sz="2800" dirty="0" smtClean="0">
                <a:latin typeface="Century Gothic"/>
              </a:rPr>
              <a:t>the Navy</a:t>
            </a:r>
          </a:p>
          <a:p>
            <a:pPr lvl="1">
              <a:buFont typeface="Arial"/>
              <a:buChar char="•"/>
            </a:pPr>
            <a:r>
              <a:rPr lang="en-US" sz="2800" dirty="0" smtClean="0">
                <a:latin typeface="Century Gothic"/>
              </a:rPr>
              <a:t>Ran a failed campaign </a:t>
            </a:r>
          </a:p>
          <a:p>
            <a:pPr lvl="1">
              <a:buNone/>
            </a:pPr>
            <a:r>
              <a:rPr lang="en-US" sz="2800" dirty="0" smtClean="0">
                <a:latin typeface="Century Gothic"/>
              </a:rPr>
              <a:t>	for Vice President</a:t>
            </a:r>
          </a:p>
          <a:p>
            <a:pPr lvl="1">
              <a:buFont typeface="Arial"/>
              <a:buChar char="•"/>
            </a:pPr>
            <a:r>
              <a:rPr lang="en-US" sz="2800" dirty="0" smtClean="0">
                <a:latin typeface="Century Gothic"/>
              </a:rPr>
              <a:t>Governor of New York</a:t>
            </a:r>
            <a:endParaRPr lang="en-US" sz="2800" dirty="0">
              <a:latin typeface="Century Gothic"/>
            </a:endParaRPr>
          </a:p>
        </p:txBody>
      </p:sp>
      <p:pic>
        <p:nvPicPr>
          <p:cNvPr id="5" name="Picture 4"/>
          <p:cNvPicPr>
            <a:picLocks noChangeAspect="1"/>
          </p:cNvPicPr>
          <p:nvPr/>
        </p:nvPicPr>
        <p:blipFill>
          <a:blip r:embed="rId2"/>
          <a:stretch>
            <a:fillRect/>
          </a:stretch>
        </p:blipFill>
        <p:spPr>
          <a:xfrm>
            <a:off x="5918291" y="2312463"/>
            <a:ext cx="1952796" cy="3366842"/>
          </a:xfrm>
          <a:prstGeom prst="rect">
            <a:avLst/>
          </a:prstGeom>
          <a:ln w="38100">
            <a:solidFill>
              <a:schemeClr val="tx1"/>
            </a:solid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6879" y="530115"/>
            <a:ext cx="8077200" cy="2015602"/>
          </a:xfrm>
        </p:spPr>
        <p:txBody>
          <a:bodyPr/>
          <a:lstStyle/>
          <a:p>
            <a:pPr algn="ctr">
              <a:buNone/>
            </a:pPr>
            <a:r>
              <a:rPr lang="en-US" sz="3200" dirty="0" smtClean="0">
                <a:latin typeface="Century Gothic"/>
              </a:rPr>
              <a:t>FDR had many hobbies</a:t>
            </a:r>
            <a:r>
              <a:rPr lang="en-US" sz="3200" dirty="0">
                <a:latin typeface="Century Gothic"/>
              </a:rPr>
              <a:t>;</a:t>
            </a:r>
            <a:r>
              <a:rPr lang="en-US" sz="3200" dirty="0" smtClean="0">
                <a:latin typeface="Century Gothic"/>
              </a:rPr>
              <a:t> but, throughout his lifetime, his favorite one was collecting stamps.</a:t>
            </a:r>
          </a:p>
          <a:p>
            <a:pPr algn="ctr">
              <a:buNone/>
            </a:pPr>
            <a:endParaRPr lang="en-US" sz="3200" dirty="0" smtClean="0">
              <a:latin typeface="Century Gothic"/>
            </a:endParaRPr>
          </a:p>
          <a:p>
            <a:pPr algn="ctr">
              <a:buNone/>
            </a:pPr>
            <a:endParaRPr lang="en-US" sz="3200" dirty="0">
              <a:latin typeface="Century Gothic"/>
            </a:endParaRPr>
          </a:p>
        </p:txBody>
      </p:sp>
      <p:pic>
        <p:nvPicPr>
          <p:cNvPr id="4" name="Picture 3"/>
          <p:cNvPicPr>
            <a:picLocks noChangeAspect="1"/>
          </p:cNvPicPr>
          <p:nvPr/>
        </p:nvPicPr>
        <p:blipFill>
          <a:blip r:embed="rId3"/>
          <a:stretch>
            <a:fillRect/>
          </a:stretch>
        </p:blipFill>
        <p:spPr>
          <a:xfrm>
            <a:off x="3073400" y="2437743"/>
            <a:ext cx="2997200" cy="2984500"/>
          </a:xfrm>
          <a:prstGeom prst="rect">
            <a:avLst/>
          </a:prstGeom>
          <a:ln w="38100">
            <a:solidFill>
              <a:schemeClr val="tx1"/>
            </a:solid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570893"/>
            <a:ext cx="7891082" cy="5525107"/>
          </a:xfrm>
        </p:spPr>
        <p:txBody>
          <a:bodyPr/>
          <a:lstStyle/>
          <a:p>
            <a:pPr algn="ctr">
              <a:buNone/>
            </a:pPr>
            <a:r>
              <a:rPr lang="en-US" sz="3200" dirty="0" smtClean="0">
                <a:latin typeface="Century Gothic"/>
              </a:rPr>
              <a:t>FDR attended Harvard for college.  It has been said that he maintained a “Gentleman’s C” while in school.  Also, he passed the New York State Bar Exam before ever finishing law school.</a:t>
            </a:r>
            <a:endParaRPr lang="en-US" sz="3200" dirty="0">
              <a:latin typeface="Century Gothic"/>
            </a:endParaRPr>
          </a:p>
        </p:txBody>
      </p:sp>
      <p:pic>
        <p:nvPicPr>
          <p:cNvPr id="4" name="Picture 3"/>
          <p:cNvPicPr>
            <a:picLocks noChangeAspect="1"/>
          </p:cNvPicPr>
          <p:nvPr/>
        </p:nvPicPr>
        <p:blipFill>
          <a:blip r:embed="rId2"/>
          <a:stretch>
            <a:fillRect/>
          </a:stretch>
        </p:blipFill>
        <p:spPr>
          <a:xfrm>
            <a:off x="3029550" y="3773228"/>
            <a:ext cx="3041203" cy="1924053"/>
          </a:xfrm>
          <a:prstGeom prst="rect">
            <a:avLst/>
          </a:prstGeom>
          <a:ln w="38100">
            <a:solidFill>
              <a:schemeClr val="tx1"/>
            </a:solid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5140" y="477686"/>
            <a:ext cx="8077200" cy="5618314"/>
          </a:xfrm>
        </p:spPr>
        <p:txBody>
          <a:bodyPr/>
          <a:lstStyle/>
          <a:p>
            <a:pPr algn="ctr">
              <a:buNone/>
            </a:pPr>
            <a:r>
              <a:rPr lang="en-US" sz="3200" dirty="0" smtClean="0">
                <a:latin typeface="Century Gothic"/>
              </a:rPr>
              <a:t>Franklin D. Roosevelt came from a long line of wealthy individuals and politicians.  He was related by either blood or marriage to eleven other presidents:  </a:t>
            </a:r>
          </a:p>
        </p:txBody>
      </p:sp>
      <p:sp>
        <p:nvSpPr>
          <p:cNvPr id="5" name="TextBox 4"/>
          <p:cNvSpPr txBox="1"/>
          <p:nvPr/>
        </p:nvSpPr>
        <p:spPr>
          <a:xfrm>
            <a:off x="900787" y="3160510"/>
            <a:ext cx="3818318" cy="1938992"/>
          </a:xfrm>
          <a:prstGeom prst="rect">
            <a:avLst/>
          </a:prstGeom>
          <a:noFill/>
        </p:spPr>
        <p:txBody>
          <a:bodyPr wrap="square" rtlCol="0">
            <a:spAutoFit/>
          </a:bodyPr>
          <a:lstStyle/>
          <a:p>
            <a:pPr>
              <a:buClr>
                <a:schemeClr val="bg1"/>
              </a:buClr>
              <a:buFont typeface="Arial"/>
              <a:buChar char="•"/>
            </a:pPr>
            <a:r>
              <a:rPr lang="en-US" dirty="0" smtClean="0">
                <a:solidFill>
                  <a:schemeClr val="bg1"/>
                </a:solidFill>
                <a:latin typeface="Century Gothic"/>
              </a:rPr>
              <a:t>John Adams</a:t>
            </a:r>
          </a:p>
          <a:p>
            <a:pPr>
              <a:buClr>
                <a:schemeClr val="bg1"/>
              </a:buClr>
              <a:buFont typeface="Arial"/>
              <a:buChar char="•"/>
            </a:pPr>
            <a:r>
              <a:rPr lang="en-US" dirty="0" smtClean="0">
                <a:solidFill>
                  <a:schemeClr val="bg1"/>
                </a:solidFill>
                <a:latin typeface="Century Gothic"/>
              </a:rPr>
              <a:t>John </a:t>
            </a:r>
            <a:r>
              <a:rPr lang="en-US" dirty="0" err="1" smtClean="0">
                <a:solidFill>
                  <a:schemeClr val="bg1"/>
                </a:solidFill>
                <a:latin typeface="Century Gothic"/>
              </a:rPr>
              <a:t>Qunicy</a:t>
            </a:r>
            <a:r>
              <a:rPr lang="en-US" dirty="0" smtClean="0">
                <a:solidFill>
                  <a:schemeClr val="bg1"/>
                </a:solidFill>
                <a:latin typeface="Century Gothic"/>
              </a:rPr>
              <a:t> Adams</a:t>
            </a:r>
          </a:p>
          <a:p>
            <a:pPr>
              <a:buClr>
                <a:schemeClr val="bg1"/>
              </a:buClr>
              <a:buFont typeface="Arial"/>
              <a:buChar char="•"/>
            </a:pPr>
            <a:r>
              <a:rPr lang="en-US" dirty="0" smtClean="0">
                <a:solidFill>
                  <a:schemeClr val="bg1"/>
                </a:solidFill>
                <a:latin typeface="Century Gothic"/>
              </a:rPr>
              <a:t>Ulysses S. Grant</a:t>
            </a:r>
          </a:p>
          <a:p>
            <a:pPr>
              <a:buClr>
                <a:schemeClr val="bg1"/>
              </a:buClr>
              <a:buFont typeface="Arial"/>
              <a:buChar char="•"/>
            </a:pPr>
            <a:r>
              <a:rPr lang="en-US" dirty="0" smtClean="0">
                <a:solidFill>
                  <a:schemeClr val="bg1"/>
                </a:solidFill>
                <a:latin typeface="Century Gothic"/>
              </a:rPr>
              <a:t>William Henry Harrison</a:t>
            </a:r>
          </a:p>
          <a:p>
            <a:pPr>
              <a:buClr>
                <a:schemeClr val="bg1"/>
              </a:buClr>
              <a:buFont typeface="Arial"/>
              <a:buChar char="•"/>
            </a:pPr>
            <a:r>
              <a:rPr lang="en-US" dirty="0" smtClean="0">
                <a:solidFill>
                  <a:schemeClr val="bg1"/>
                </a:solidFill>
                <a:latin typeface="Century Gothic"/>
              </a:rPr>
              <a:t>Benjamin Harrison</a:t>
            </a:r>
          </a:p>
        </p:txBody>
      </p:sp>
      <p:sp>
        <p:nvSpPr>
          <p:cNvPr id="6" name="TextBox 5"/>
          <p:cNvSpPr txBox="1"/>
          <p:nvPr/>
        </p:nvSpPr>
        <p:spPr>
          <a:xfrm>
            <a:off x="4952148" y="3160510"/>
            <a:ext cx="3600502" cy="1938992"/>
          </a:xfrm>
          <a:prstGeom prst="rect">
            <a:avLst/>
          </a:prstGeom>
          <a:noFill/>
        </p:spPr>
        <p:txBody>
          <a:bodyPr wrap="square" rtlCol="0">
            <a:spAutoFit/>
          </a:bodyPr>
          <a:lstStyle/>
          <a:p>
            <a:pPr>
              <a:buClr>
                <a:schemeClr val="bg1"/>
              </a:buClr>
              <a:buFont typeface="Arial"/>
              <a:buChar char="•"/>
            </a:pPr>
            <a:r>
              <a:rPr lang="en-US" dirty="0" smtClean="0">
                <a:solidFill>
                  <a:schemeClr val="bg1"/>
                </a:solidFill>
                <a:latin typeface="Century Gothic"/>
              </a:rPr>
              <a:t>James Madison</a:t>
            </a:r>
          </a:p>
          <a:p>
            <a:pPr>
              <a:buClr>
                <a:schemeClr val="bg1"/>
              </a:buClr>
              <a:buFont typeface="Arial"/>
              <a:buChar char="•"/>
            </a:pPr>
            <a:r>
              <a:rPr lang="en-US" dirty="0" smtClean="0">
                <a:solidFill>
                  <a:schemeClr val="bg1"/>
                </a:solidFill>
                <a:latin typeface="Century Gothic"/>
              </a:rPr>
              <a:t>Theodor Roosevelt</a:t>
            </a:r>
          </a:p>
          <a:p>
            <a:pPr>
              <a:buClr>
                <a:schemeClr val="bg1"/>
              </a:buClr>
              <a:buFont typeface="Arial"/>
              <a:buChar char="•"/>
            </a:pPr>
            <a:r>
              <a:rPr lang="en-US" dirty="0" smtClean="0">
                <a:solidFill>
                  <a:schemeClr val="bg1"/>
                </a:solidFill>
                <a:latin typeface="Century Gothic"/>
              </a:rPr>
              <a:t>William Taft</a:t>
            </a:r>
          </a:p>
          <a:p>
            <a:pPr>
              <a:buClr>
                <a:schemeClr val="bg1"/>
              </a:buClr>
              <a:buFont typeface="Arial"/>
              <a:buChar char="•"/>
            </a:pPr>
            <a:r>
              <a:rPr lang="en-US" dirty="0" smtClean="0">
                <a:solidFill>
                  <a:schemeClr val="bg1"/>
                </a:solidFill>
                <a:latin typeface="Century Gothic"/>
              </a:rPr>
              <a:t>Zachary Taylor</a:t>
            </a:r>
          </a:p>
          <a:p>
            <a:pPr>
              <a:buClr>
                <a:schemeClr val="bg1"/>
              </a:buClr>
              <a:buFont typeface="Arial"/>
              <a:buChar char="•"/>
            </a:pPr>
            <a:r>
              <a:rPr lang="en-US" dirty="0" smtClean="0">
                <a:solidFill>
                  <a:schemeClr val="bg1"/>
                </a:solidFill>
                <a:latin typeface="Century Gothic"/>
              </a:rPr>
              <a:t>Martin Van Buren</a:t>
            </a:r>
          </a:p>
        </p:txBody>
      </p:sp>
      <p:sp>
        <p:nvSpPr>
          <p:cNvPr id="7" name="TextBox 6"/>
          <p:cNvSpPr txBox="1"/>
          <p:nvPr/>
        </p:nvSpPr>
        <p:spPr>
          <a:xfrm>
            <a:off x="2796508" y="4996045"/>
            <a:ext cx="3344158" cy="461665"/>
          </a:xfrm>
          <a:prstGeom prst="rect">
            <a:avLst/>
          </a:prstGeom>
          <a:noFill/>
        </p:spPr>
        <p:txBody>
          <a:bodyPr wrap="square" rtlCol="0">
            <a:spAutoFit/>
          </a:bodyPr>
          <a:lstStyle/>
          <a:p>
            <a:pPr>
              <a:buClr>
                <a:schemeClr val="bg1"/>
              </a:buClr>
              <a:buFont typeface="Arial"/>
              <a:buChar char="•"/>
            </a:pPr>
            <a:r>
              <a:rPr lang="en-US" dirty="0" smtClean="0">
                <a:solidFill>
                  <a:schemeClr val="bg1"/>
                </a:solidFill>
                <a:latin typeface="Century Gothic"/>
              </a:rPr>
              <a:t>George Washington</a:t>
            </a:r>
            <a:endParaRPr lang="en-US" dirty="0">
              <a:solidFill>
                <a:schemeClr val="bg1"/>
              </a:solidFill>
              <a:latin typeface="Century Gothic"/>
            </a:endParaRPr>
          </a:p>
        </p:txBody>
      </p:sp>
    </p:spTree>
  </p:cSld>
  <p:clrMapOvr>
    <a:masterClrMapping/>
  </p:clrMapOvr>
</p:sld>
</file>

<file path=ppt/theme/theme1.xml><?xml version="1.0" encoding="utf-8"?>
<a:theme xmlns:a="http://schemas.openxmlformats.org/drawingml/2006/main" name="echalkboard">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C Futura Casual"/>
        <a:ea typeface=""/>
        <a:cs typeface=""/>
      </a:majorFont>
      <a:minorFont>
        <a:latin typeface="CAC Futura Casu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echalkboard.pot</Template>
  <TotalTime>551</TotalTime>
  <Words>1403</Words>
  <Application>Microsoft Macintosh PowerPoint</Application>
  <PresentationFormat>On-screen Show (4:3)</PresentationFormat>
  <Paragraphs>89</Paragraphs>
  <Slides>23</Slides>
  <Notes>1</Notes>
  <HiddenSlides>0</HiddenSlides>
  <MMClips>0</MMClips>
  <ScaleCrop>false</ScaleCrop>
  <HeadingPairs>
    <vt:vector size="4" baseType="variant">
      <vt:variant>
        <vt:lpstr>Design Template</vt:lpstr>
      </vt:variant>
      <vt:variant>
        <vt:i4>1</vt:i4>
      </vt:variant>
      <vt:variant>
        <vt:lpstr>Slide Titles</vt:lpstr>
      </vt:variant>
      <vt:variant>
        <vt:i4>23</vt:i4>
      </vt:variant>
    </vt:vector>
  </HeadingPairs>
  <TitlesOfParts>
    <vt:vector size="24" baseType="lpstr">
      <vt:lpstr>echalkboard</vt:lpstr>
      <vt:lpstr>FDR:  The Rest of the Story</vt:lpstr>
      <vt:lpstr>Review</vt:lpstr>
      <vt:lpstr>Let’s Begin!</vt:lpstr>
      <vt:lpstr>Now for the  rest of  the story…</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FDR:  The Rest of the Story</dc:title>
  <dc:creator>Megan Hanson</dc:creator>
  <cp:lastModifiedBy>Megan Hanson</cp:lastModifiedBy>
  <cp:revision>58</cp:revision>
  <dcterms:created xsi:type="dcterms:W3CDTF">2011-04-10T19:00:40Z</dcterms:created>
  <dcterms:modified xsi:type="dcterms:W3CDTF">2011-04-10T19:01:30Z</dcterms:modified>
</cp:coreProperties>
</file>