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58" r:id="rId5"/>
    <p:sldId id="261" r:id="rId6"/>
    <p:sldId id="262" r:id="rId7"/>
    <p:sldId id="265" r:id="rId8"/>
    <p:sldId id="263" r:id="rId9"/>
    <p:sldId id="264"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638A0FA-3755-4030-9CA7-0B0374074AFD}"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9ABE36-242C-4F9C-9685-7BC4C211806F}"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38A0FA-3755-4030-9CA7-0B0374074AFD}"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38A0FA-3755-4030-9CA7-0B0374074AFD}" type="datetimeFigureOut">
              <a:rPr lang="en-US" smtClean="0"/>
              <a:t>4/24/2011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38A0FA-3755-4030-9CA7-0B0374074AFD}"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638A0FA-3755-4030-9CA7-0B0374074AFD}"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9ABE36-242C-4F9C-9685-7BC4C211806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638A0FA-3755-4030-9CA7-0B0374074AFD}" type="datetimeFigureOut">
              <a:rPr lang="en-US" smtClean="0"/>
              <a:t>4/24/2011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638A0FA-3755-4030-9CA7-0B0374074AFD}" type="datetimeFigureOut">
              <a:rPr lang="en-US" smtClean="0"/>
              <a:t>4/24/2011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38A0FA-3755-4030-9CA7-0B0374074AFD}" type="datetimeFigureOut">
              <a:rPr lang="en-US" smtClean="0"/>
              <a:t>4/24/2011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38A0FA-3755-4030-9CA7-0B0374074AFD}" type="datetimeFigureOut">
              <a:rPr lang="en-US" smtClean="0"/>
              <a:t>4/24/2011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9ABE36-242C-4F9C-9685-7BC4C21180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38A0FA-3755-4030-9CA7-0B0374074AFD}" type="datetimeFigureOut">
              <a:rPr lang="en-US" smtClean="0"/>
              <a:t>4/24/2011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9ABE36-242C-4F9C-9685-7BC4C211806F}"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638A0FA-3755-4030-9CA7-0B0374074AFD}" type="datetimeFigureOut">
              <a:rPr lang="en-US" smtClean="0"/>
              <a:t>4/24/2011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A39ABE36-242C-4F9C-9685-7BC4C211806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638A0FA-3755-4030-9CA7-0B0374074AFD}" type="datetimeFigureOut">
              <a:rPr lang="en-US" smtClean="0"/>
              <a:t>4/24/2011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39ABE36-242C-4F9C-9685-7BC4C211806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knowla.org/entry.php?rec=73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abcnews.go.com/author/russell_goldma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NfEtO00DSvI&amp;feature=related" TargetMode="External"/><Relationship Id="rId2" Type="http://schemas.openxmlformats.org/officeDocument/2006/relationships/hyperlink" Target="http://www.youtube.com/watch?v=cLzFJPAcqW0" TargetMode="External"/><Relationship Id="rId1" Type="http://schemas.openxmlformats.org/officeDocument/2006/relationships/slideLayout" Target="../slideLayouts/slideLayout2.xml"/><Relationship Id="rId4" Type="http://schemas.openxmlformats.org/officeDocument/2006/relationships/hyperlink" Target="http://www.youtube.com/watch?v=n1aF4o8qsL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americanrhetoric.com/speeches/gettysburgaddres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495800"/>
            <a:ext cx="8077200" cy="533400"/>
          </a:xfrm>
        </p:spPr>
        <p:txBody>
          <a:bodyPr>
            <a:normAutofit fontScale="90000"/>
          </a:bodyPr>
          <a:lstStyle/>
          <a:p>
            <a:r>
              <a:rPr lang="en-US" sz="3600" dirty="0" smtClean="0"/>
              <a:t>Jennifer </a:t>
            </a:r>
            <a:r>
              <a:rPr lang="en-US" sz="3600" dirty="0" err="1" smtClean="0"/>
              <a:t>Alverson</a:t>
            </a:r>
            <a:endParaRPr lang="en-US" sz="3600" dirty="0"/>
          </a:p>
        </p:txBody>
      </p:sp>
      <p:sp>
        <p:nvSpPr>
          <p:cNvPr id="3" name="Subtitle 2"/>
          <p:cNvSpPr>
            <a:spLocks noGrp="1"/>
          </p:cNvSpPr>
          <p:nvPr>
            <p:ph type="subTitle" idx="1"/>
          </p:nvPr>
        </p:nvSpPr>
        <p:spPr>
          <a:xfrm>
            <a:off x="685800" y="685800"/>
            <a:ext cx="8077200" cy="1499616"/>
          </a:xfrm>
        </p:spPr>
        <p:txBody>
          <a:bodyPr>
            <a:normAutofit/>
          </a:bodyPr>
          <a:lstStyle/>
          <a:p>
            <a:pPr algn="ctr"/>
            <a:r>
              <a:rPr lang="en-US" sz="9600" dirty="0" smtClean="0">
                <a:solidFill>
                  <a:srgbClr val="C00000"/>
                </a:solidFill>
              </a:rPr>
              <a:t>Slavery</a:t>
            </a:r>
            <a:endParaRPr lang="en-US" sz="9600" dirty="0">
              <a:solidFill>
                <a:srgbClr val="C00000"/>
              </a:solidFill>
            </a:endParaRPr>
          </a:p>
        </p:txBody>
      </p:sp>
      <p:sp>
        <p:nvSpPr>
          <p:cNvPr id="4" name="Title 1"/>
          <p:cNvSpPr txBox="1">
            <a:spLocks/>
          </p:cNvSpPr>
          <p:nvPr/>
        </p:nvSpPr>
        <p:spPr>
          <a:xfrm>
            <a:off x="685800" y="2514600"/>
            <a:ext cx="8077200" cy="1600200"/>
          </a:xfrm>
          <a:prstGeom prst="rect">
            <a:avLst/>
          </a:prstGeom>
        </p:spPr>
        <p:txBody>
          <a:bodyPr vert="horz" lIns="91440" tIns="0" rIns="45720" bIns="0" rtlCol="0" anchor="t">
            <a:normAutofit fontScale="97500"/>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b="1" dirty="0" smtClean="0">
                <a:solidFill>
                  <a:srgbClr val="FF6600"/>
                </a:solidFill>
                <a:latin typeface="+mj-lt"/>
                <a:ea typeface="+mj-ea"/>
                <a:cs typeface="+mj-cs"/>
              </a:rPr>
              <a:t>US slavery, Abraham Lincoln, Reconstruction, and slavery today.</a:t>
            </a:r>
            <a:endParaRPr kumimoji="0" lang="en-US" sz="3600" b="1" i="0" u="none" strike="noStrike" kern="1200" cap="none" spc="0" normalizeH="0" baseline="0" noProof="0" dirty="0">
              <a:ln>
                <a:noFill/>
              </a:ln>
              <a:solidFill>
                <a:srgbClr val="FF6600"/>
              </a:solidFill>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Sharecropping</a:t>
            </a:r>
            <a:endParaRPr lang="en-US" sz="7200" dirty="0"/>
          </a:p>
        </p:txBody>
      </p:sp>
      <p:sp>
        <p:nvSpPr>
          <p:cNvPr id="3" name="Content Placeholder 2"/>
          <p:cNvSpPr>
            <a:spLocks noGrp="1"/>
          </p:cNvSpPr>
          <p:nvPr>
            <p:ph idx="1"/>
          </p:nvPr>
        </p:nvSpPr>
        <p:spPr/>
        <p:txBody>
          <a:bodyPr>
            <a:normAutofit lnSpcReduction="10000"/>
          </a:bodyPr>
          <a:lstStyle/>
          <a:p>
            <a:r>
              <a:rPr lang="en-US" dirty="0" smtClean="0"/>
              <a:t>During reconstruction former slaves could “lease” land and supplies from former masters to have their “own” land.</a:t>
            </a:r>
          </a:p>
          <a:p>
            <a:r>
              <a:rPr lang="en-US" dirty="0" smtClean="0"/>
              <a:t>They were suppose to be able to move and leave when they wanted.</a:t>
            </a:r>
          </a:p>
          <a:p>
            <a:r>
              <a:rPr lang="en-US" dirty="0" smtClean="0"/>
              <a:t>Little of no payment of good and services, in constant debt to land owner, and could only buy from the land owner for supplies.</a:t>
            </a:r>
          </a:p>
          <a:p>
            <a:r>
              <a:rPr lang="en-US" dirty="0" smtClean="0"/>
              <a:t>Some believe this to be another form of slavery.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Sharecropping</a:t>
            </a:r>
            <a:endParaRPr lang="en-US" sz="7200" dirty="0"/>
          </a:p>
        </p:txBody>
      </p:sp>
      <p:sp>
        <p:nvSpPr>
          <p:cNvPr id="3" name="Content Placeholder 2"/>
          <p:cNvSpPr>
            <a:spLocks noGrp="1"/>
          </p:cNvSpPr>
          <p:nvPr>
            <p:ph idx="1"/>
          </p:nvPr>
        </p:nvSpPr>
        <p:spPr>
          <a:xfrm>
            <a:off x="457200" y="1524001"/>
            <a:ext cx="8229600" cy="4876800"/>
          </a:xfrm>
        </p:spPr>
        <p:txBody>
          <a:bodyPr>
            <a:normAutofit/>
          </a:bodyPr>
          <a:lstStyle/>
          <a:p>
            <a:r>
              <a:rPr lang="en-US" sz="1600" dirty="0" smtClean="0">
                <a:solidFill>
                  <a:srgbClr val="0070C0"/>
                </a:solidFill>
              </a:rPr>
              <a:t>A sharecropper’s contract</a:t>
            </a:r>
          </a:p>
          <a:p>
            <a:r>
              <a:rPr lang="en-US" sz="1600" dirty="0" smtClean="0">
                <a:solidFill>
                  <a:srgbClr val="0070C0"/>
                </a:solidFill>
              </a:rPr>
              <a:t>“All cotton-seed raised on said land shall be held for the exclusive use of said plantation, and no goods of any kind shall be kept for sale on any said land unless by consent of said </a:t>
            </a:r>
            <a:r>
              <a:rPr lang="en-US" sz="1600" dirty="0" err="1" smtClean="0">
                <a:solidFill>
                  <a:srgbClr val="0070C0"/>
                </a:solidFill>
              </a:rPr>
              <a:t>lessor</a:t>
            </a:r>
            <a:r>
              <a:rPr lang="en-US" sz="1600" dirty="0" smtClean="0">
                <a:solidFill>
                  <a:srgbClr val="0070C0"/>
                </a:solidFill>
              </a:rPr>
              <a:t>.”</a:t>
            </a:r>
          </a:p>
          <a:p>
            <a:r>
              <a:rPr lang="en-US" sz="1600" dirty="0" smtClean="0">
                <a:solidFill>
                  <a:srgbClr val="0070C0"/>
                </a:solidFill>
              </a:rPr>
              <a:t>“All </a:t>
            </a:r>
            <a:r>
              <a:rPr lang="en-US" sz="1600" dirty="0" smtClean="0">
                <a:solidFill>
                  <a:srgbClr val="0070C0"/>
                </a:solidFill>
              </a:rPr>
              <a:t>cotton raised on said land is to be ginned on the gin of said </a:t>
            </a:r>
            <a:r>
              <a:rPr lang="en-US" sz="1600" dirty="0" err="1" smtClean="0">
                <a:solidFill>
                  <a:srgbClr val="0070C0"/>
                </a:solidFill>
              </a:rPr>
              <a:t>lessor</a:t>
            </a:r>
            <a:r>
              <a:rPr lang="en-US" sz="1600" dirty="0" smtClean="0">
                <a:solidFill>
                  <a:srgbClr val="0070C0"/>
                </a:solidFill>
              </a:rPr>
              <a:t>, on said plantation, and said lessee is to pay $4 per bale for ginning same</a:t>
            </a:r>
            <a:r>
              <a:rPr lang="en-US" sz="1600" dirty="0" smtClean="0">
                <a:solidFill>
                  <a:srgbClr val="0070C0"/>
                </a:solidFill>
              </a:rPr>
              <a:t>.”</a:t>
            </a:r>
          </a:p>
          <a:p>
            <a:r>
              <a:rPr lang="en-US" sz="1600" dirty="0" smtClean="0"/>
              <a:t>From a journal of a sharecroppers</a:t>
            </a:r>
            <a:r>
              <a:rPr lang="en-US" sz="1600" dirty="0" smtClean="0"/>
              <a:t>: “We got that and part of the corn we made. We made five bales of cotton but we did not get a pound of that. We made two or three hundred gallons of molasses and only got what we could eat. We made about eight-hundred bushel of potatoes; we got a few to eat. We split rails three or four weeks and got not a cent for that</a:t>
            </a:r>
            <a:r>
              <a:rPr lang="en-US" sz="1600" dirty="0" smtClean="0"/>
              <a:t>.”</a:t>
            </a:r>
          </a:p>
          <a:p>
            <a:r>
              <a:rPr lang="en-US" sz="1600" dirty="0" smtClean="0"/>
              <a:t>“You all are not free yet and will not be until Congress sits, and you shall call every white lady 'missus' and every white man 'master</a:t>
            </a:r>
            <a:r>
              <a:rPr lang="en-US" sz="1600" dirty="0" smtClean="0"/>
              <a:t>.'“</a:t>
            </a:r>
          </a:p>
          <a:p>
            <a:r>
              <a:rPr lang="en-US" sz="1600" dirty="0" smtClean="0"/>
              <a:t>“On the 18th of September I and eleven men and boys left that place and started for Shreveport. I had my horse along. My brother was riding him, and all of our things was packed on him. Out come about forty armed men (white) and shot at us and </a:t>
            </a:r>
            <a:r>
              <a:rPr lang="en-US" sz="1600" dirty="0" err="1" smtClean="0"/>
              <a:t>takin</a:t>
            </a:r>
            <a:r>
              <a:rPr lang="en-US" sz="1600" dirty="0" smtClean="0"/>
              <a:t>' my horse. </a:t>
            </a:r>
            <a:r>
              <a:rPr lang="en-US" sz="1600" dirty="0" smtClean="0"/>
              <a:t>“</a:t>
            </a:r>
          </a:p>
          <a:p>
            <a:r>
              <a:rPr lang="en-US" sz="1600" dirty="0" smtClean="0">
                <a:hlinkClick r:id="rId2"/>
              </a:rPr>
              <a:t>http://</a:t>
            </a:r>
            <a:r>
              <a:rPr lang="en-US" sz="1600" dirty="0" smtClean="0">
                <a:hlinkClick r:id="rId2"/>
              </a:rPr>
              <a:t>www.knowla.org/entry.php?rec=738</a:t>
            </a:r>
            <a:endParaRPr lang="en-US" sz="1600" dirty="0" smtClean="0"/>
          </a:p>
          <a:p>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Current Slavery in the US</a:t>
            </a:r>
            <a:endParaRPr lang="en-US" sz="5400" dirty="0"/>
          </a:p>
        </p:txBody>
      </p:sp>
      <p:sp>
        <p:nvSpPr>
          <p:cNvPr id="3" name="Content Placeholder 2"/>
          <p:cNvSpPr>
            <a:spLocks noGrp="1"/>
          </p:cNvSpPr>
          <p:nvPr>
            <p:ph idx="1"/>
          </p:nvPr>
        </p:nvSpPr>
        <p:spPr/>
        <p:txBody>
          <a:bodyPr>
            <a:normAutofit/>
          </a:bodyPr>
          <a:lstStyle/>
          <a:p>
            <a:r>
              <a:rPr lang="en-US" sz="1800" dirty="0" smtClean="0"/>
              <a:t>Can be called forced labor, sweatshops, human trafficking, and the sex trade.</a:t>
            </a:r>
          </a:p>
          <a:p>
            <a:r>
              <a:rPr lang="en-US" sz="1800" b="1" dirty="0" smtClean="0">
                <a:solidFill>
                  <a:srgbClr val="0070C0"/>
                </a:solidFill>
              </a:rPr>
              <a:t>Legal slavery ended in the United States in 1865, yet the practice of forcing individuals to work against their will, oftentimes in inhumane conditions, continues today. Currently there are around 50,000 people working in forced labor situations in the United States (Bales 47). </a:t>
            </a:r>
            <a:r>
              <a:rPr lang="en-US" sz="1800" i="1" dirty="0" smtClean="0">
                <a:solidFill>
                  <a:srgbClr val="0070C0"/>
                </a:solidFill>
              </a:rPr>
              <a:t>Forced Labor in the United States: A Contemporary Problem in Need of a Contemporary Solution </a:t>
            </a:r>
            <a:r>
              <a:rPr lang="en-US" sz="1800" i="1" dirty="0" smtClean="0">
                <a:solidFill>
                  <a:srgbClr val="0070C0"/>
                </a:solidFill>
              </a:rPr>
              <a:t>By </a:t>
            </a:r>
            <a:r>
              <a:rPr lang="en-US" sz="1800" i="1" dirty="0" err="1" smtClean="0">
                <a:solidFill>
                  <a:srgbClr val="0070C0"/>
                </a:solidFill>
              </a:rPr>
              <a:t>Chrissey</a:t>
            </a:r>
            <a:r>
              <a:rPr lang="en-US" sz="1800" i="1" dirty="0" smtClean="0">
                <a:solidFill>
                  <a:srgbClr val="0070C0"/>
                </a:solidFill>
              </a:rPr>
              <a:t> Buckley </a:t>
            </a:r>
            <a:endParaRPr lang="en-US" sz="1800" i="1" dirty="0" smtClean="0">
              <a:solidFill>
                <a:srgbClr val="0070C0"/>
              </a:solidFill>
            </a:endParaRPr>
          </a:p>
          <a:p>
            <a:r>
              <a:rPr lang="en-US" sz="1800" b="1" dirty="0" smtClean="0">
                <a:solidFill>
                  <a:srgbClr val="C00000"/>
                </a:solidFill>
              </a:rPr>
              <a:t>The Department of Justice has conducted more than 700 investigations into cases of alleged human trafficking since 2001, an increase of 600 percent over the previous six years. </a:t>
            </a:r>
            <a:r>
              <a:rPr lang="en-US" sz="1800" b="1" dirty="0" smtClean="0">
                <a:solidFill>
                  <a:srgbClr val="C00000"/>
                </a:solidFill>
              </a:rPr>
              <a:t>Last </a:t>
            </a:r>
            <a:r>
              <a:rPr lang="en-US" sz="1800" b="1" dirty="0" smtClean="0">
                <a:solidFill>
                  <a:srgbClr val="C00000"/>
                </a:solidFill>
              </a:rPr>
              <a:t>year, the Justice Department initiated 168 investigations, charged 111 defendants in 32 cases, and obtained 98 convictions involving human trafficking cases. </a:t>
            </a:r>
            <a:r>
              <a:rPr lang="en-US" sz="1800" dirty="0" smtClean="0">
                <a:solidFill>
                  <a:srgbClr val="C00000"/>
                </a:solidFill>
              </a:rPr>
              <a:t> </a:t>
            </a:r>
            <a:r>
              <a:rPr lang="en-US" sz="1200" dirty="0" smtClean="0">
                <a:solidFill>
                  <a:srgbClr val="C00000"/>
                </a:solidFill>
                <a:latin typeface="+mj-lt"/>
              </a:rPr>
              <a:t>News article from ABC News By </a:t>
            </a:r>
            <a:r>
              <a:rPr lang="en-US" sz="1200" dirty="0" smtClean="0">
                <a:solidFill>
                  <a:srgbClr val="C00000"/>
                </a:solidFill>
                <a:latin typeface="+mj-lt"/>
                <a:hlinkClick r:id="rId2"/>
              </a:rPr>
              <a:t>RUSSELL GOLDMAN</a:t>
            </a:r>
            <a:r>
              <a:rPr lang="en-US" sz="1200" dirty="0" smtClean="0">
                <a:solidFill>
                  <a:srgbClr val="C00000"/>
                </a:solidFill>
                <a:latin typeface="+mj-lt"/>
              </a:rPr>
              <a:t> </a:t>
            </a:r>
            <a:r>
              <a:rPr lang="en-US" sz="1200" dirty="0" smtClean="0">
                <a:solidFill>
                  <a:srgbClr val="C00000"/>
                </a:solidFill>
                <a:latin typeface="+mj-lt"/>
              </a:rPr>
              <a:t> March </a:t>
            </a:r>
            <a:r>
              <a:rPr lang="en-US" sz="1200" dirty="0" smtClean="0">
                <a:solidFill>
                  <a:srgbClr val="C00000"/>
                </a:solidFill>
                <a:latin typeface="+mj-lt"/>
              </a:rPr>
              <a:t>26, 2007 </a:t>
            </a:r>
            <a:endParaRPr lang="en-US" sz="1200" dirty="0" smtClean="0">
              <a:solidFill>
                <a:srgbClr val="C00000"/>
              </a:solidFill>
              <a:latin typeface="+mj-lt"/>
            </a:endParaRPr>
          </a:p>
          <a:p>
            <a:r>
              <a:rPr lang="en-US" sz="2000" b="1" dirty="0" smtClean="0">
                <a:solidFill>
                  <a:srgbClr val="7030A0"/>
                </a:solidFill>
              </a:rPr>
              <a:t>The Anti-Slavery Campaign has resulted in freedom for more than a thousand tomato and orange pickers held in debt </a:t>
            </a:r>
            <a:r>
              <a:rPr lang="en-US" sz="2000" b="1" dirty="0" smtClean="0">
                <a:solidFill>
                  <a:srgbClr val="7030A0"/>
                </a:solidFill>
              </a:rPr>
              <a:t>bondage. They force labor on homeless and legal immigrant guest workers.  </a:t>
            </a:r>
            <a:r>
              <a:rPr lang="en-US" sz="2000" dirty="0" smtClean="0">
                <a:solidFill>
                  <a:srgbClr val="7030A0"/>
                </a:solidFill>
              </a:rPr>
              <a:t>CIW </a:t>
            </a:r>
            <a:endParaRPr lang="en-US" sz="2000" dirty="0" smtClean="0">
              <a:solidFill>
                <a:srgbClr val="7030A0"/>
              </a:solidFill>
              <a:latin typeface="+mj-lt"/>
            </a:endParaRPr>
          </a:p>
          <a:p>
            <a:endParaRPr lang="en-US" sz="1800" b="1" dirty="0" smtClean="0">
              <a:solidFill>
                <a:srgbClr val="C00000"/>
              </a:solidFill>
            </a:endParaRPr>
          </a:p>
          <a:p>
            <a:endParaRPr 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smtClean="0"/>
              <a:t>Current Slavery in the US</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www.youtube.com/watch?v=cLzFJPAcqW0</a:t>
            </a:r>
            <a:r>
              <a:rPr lang="en-US" dirty="0" smtClean="0"/>
              <a:t>  Migrant workers in Florida</a:t>
            </a:r>
          </a:p>
          <a:p>
            <a:r>
              <a:rPr lang="en-US" dirty="0" smtClean="0">
                <a:hlinkClick r:id="rId3"/>
              </a:rPr>
              <a:t>http://</a:t>
            </a:r>
            <a:r>
              <a:rPr lang="en-US" dirty="0" smtClean="0">
                <a:hlinkClick r:id="rId3"/>
              </a:rPr>
              <a:t>www.youtube.com/watch?v=NfEtO00DSvI&amp;feature=related</a:t>
            </a:r>
            <a:r>
              <a:rPr lang="en-US" dirty="0" smtClean="0"/>
              <a:t> child migrant workers</a:t>
            </a:r>
          </a:p>
          <a:p>
            <a:r>
              <a:rPr lang="en-US" dirty="0" smtClean="0">
                <a:hlinkClick r:id="rId4"/>
              </a:rPr>
              <a:t>http://</a:t>
            </a:r>
            <a:r>
              <a:rPr lang="en-US" dirty="0" smtClean="0">
                <a:hlinkClick r:id="rId4"/>
              </a:rPr>
              <a:t>www.youtube.com/watch?v=n1aF4o8qsLo</a:t>
            </a:r>
            <a:r>
              <a:rPr lang="en-US" dirty="0" smtClean="0"/>
              <a:t> modern day slavery</a:t>
            </a:r>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t>5</a:t>
            </a:r>
            <a:r>
              <a:rPr lang="en-US" sz="6600" baseline="30000" dirty="0" smtClean="0"/>
              <a:t>th</a:t>
            </a:r>
            <a:r>
              <a:rPr lang="en-US" sz="6600" dirty="0" smtClean="0"/>
              <a:t> Grade Standards</a:t>
            </a:r>
            <a:endParaRPr lang="en-US" sz="6600" dirty="0"/>
          </a:p>
        </p:txBody>
      </p:sp>
      <p:sp>
        <p:nvSpPr>
          <p:cNvPr id="3" name="Content Placeholder 2"/>
          <p:cNvSpPr>
            <a:spLocks noGrp="1"/>
          </p:cNvSpPr>
          <p:nvPr>
            <p:ph idx="1"/>
          </p:nvPr>
        </p:nvSpPr>
        <p:spPr/>
        <p:txBody>
          <a:bodyPr>
            <a:normAutofit/>
          </a:bodyPr>
          <a:lstStyle/>
          <a:p>
            <a:pPr>
              <a:buNone/>
            </a:pPr>
            <a:r>
              <a:rPr lang="en-US" sz="2400" dirty="0" smtClean="0"/>
              <a:t>SS5H1: Explain the major events of the Civil War</a:t>
            </a:r>
          </a:p>
          <a:p>
            <a:pPr>
              <a:buNone/>
            </a:pPr>
            <a:r>
              <a:rPr lang="en-US" sz="2400" dirty="0" smtClean="0"/>
              <a:t>	</a:t>
            </a:r>
            <a:r>
              <a:rPr lang="en-US" sz="2400" dirty="0" smtClean="0"/>
              <a:t>	d: Describe the role of Abraham Lincoln</a:t>
            </a:r>
          </a:p>
          <a:p>
            <a:pPr>
              <a:buNone/>
            </a:pPr>
            <a:r>
              <a:rPr lang="en-US" sz="2400" dirty="0" smtClean="0"/>
              <a:t>SS5H2: Analyzing the effects of Reconstruction</a:t>
            </a:r>
          </a:p>
          <a:p>
            <a:pPr lvl="1">
              <a:buNone/>
            </a:pPr>
            <a:r>
              <a:rPr lang="en-US" sz="2400" dirty="0" smtClean="0"/>
              <a:t>	</a:t>
            </a:r>
            <a:r>
              <a:rPr lang="en-US" sz="2400" dirty="0" smtClean="0"/>
              <a:t>	a: Describe the purpose of the 13</a:t>
            </a:r>
            <a:r>
              <a:rPr lang="en-US" sz="2400" baseline="30000" dirty="0" smtClean="0"/>
              <a:t>th</a:t>
            </a:r>
            <a:r>
              <a:rPr lang="en-US" sz="2400" dirty="0" smtClean="0"/>
              <a:t>, 14</a:t>
            </a:r>
            <a:r>
              <a:rPr lang="en-US" sz="2400" baseline="30000" dirty="0" smtClean="0"/>
              <a:t>th</a:t>
            </a:r>
            <a:r>
              <a:rPr lang="en-US" sz="2400" dirty="0" smtClean="0"/>
              <a:t>, and 15</a:t>
            </a:r>
            <a:r>
              <a:rPr lang="en-US" sz="2400" baseline="30000" dirty="0" smtClean="0"/>
              <a:t>th</a:t>
            </a:r>
            <a:endParaRPr lang="en-US" sz="2400" dirty="0" smtClean="0"/>
          </a:p>
          <a:p>
            <a:pPr lvl="1">
              <a:buNone/>
            </a:pPr>
            <a:r>
              <a:rPr lang="en-US" sz="2400" dirty="0" smtClean="0"/>
              <a:t>		amendments</a:t>
            </a:r>
          </a:p>
          <a:p>
            <a:pPr>
              <a:buNone/>
            </a:pPr>
            <a:r>
              <a:rPr lang="en-US" sz="2400" dirty="0" smtClean="0"/>
              <a:t>	</a:t>
            </a:r>
            <a:r>
              <a:rPr lang="en-US" sz="2400" dirty="0" smtClean="0"/>
              <a:t>	c: Explain how slavery was replaced by</a:t>
            </a:r>
          </a:p>
          <a:p>
            <a:pPr>
              <a:buNone/>
            </a:pPr>
            <a:r>
              <a:rPr lang="en-US" sz="2400" dirty="0" smtClean="0"/>
              <a:t>	</a:t>
            </a:r>
            <a:r>
              <a:rPr lang="en-US" sz="2400" dirty="0" smtClean="0"/>
              <a:t>	sharecropping</a:t>
            </a:r>
          </a:p>
          <a:p>
            <a:pPr>
              <a:buNone/>
            </a:pPr>
            <a:r>
              <a:rPr lang="en-US" sz="2400" dirty="0" smtClean="0"/>
              <a:t>SS5CG1: Explain how a citizen’s rights and freedom are protected under the Constitution</a:t>
            </a:r>
          </a:p>
          <a:p>
            <a:pPr>
              <a:buNone/>
            </a:pP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t>What Do You Know?</a:t>
            </a:r>
            <a:endParaRPr lang="en-US" sz="6600" dirty="0"/>
          </a:p>
        </p:txBody>
      </p:sp>
      <p:sp>
        <p:nvSpPr>
          <p:cNvPr id="3" name="Content Placeholder 2"/>
          <p:cNvSpPr>
            <a:spLocks noGrp="1"/>
          </p:cNvSpPr>
          <p:nvPr>
            <p:ph idx="1"/>
          </p:nvPr>
        </p:nvSpPr>
        <p:spPr>
          <a:xfrm>
            <a:off x="457200" y="1676400"/>
            <a:ext cx="8229600" cy="4952999"/>
          </a:xfrm>
        </p:spPr>
        <p:txBody>
          <a:bodyPr>
            <a:normAutofit fontScale="92500" lnSpcReduction="20000"/>
          </a:bodyPr>
          <a:lstStyle/>
          <a:p>
            <a:pPr algn="ctr">
              <a:buNone/>
            </a:pPr>
            <a:r>
              <a:rPr lang="en-US" sz="2400" b="1" u="sng" dirty="0" smtClean="0"/>
              <a:t>Mark these statements as true or false. </a:t>
            </a:r>
          </a:p>
          <a:p>
            <a:pPr marL="576072" indent="-457200">
              <a:buAutoNum type="arabicPeriod"/>
            </a:pPr>
            <a:r>
              <a:rPr lang="en-US" sz="2400" dirty="0" smtClean="0"/>
              <a:t>Abraham Lincoln believed all people to be equal.</a:t>
            </a:r>
          </a:p>
          <a:p>
            <a:pPr marL="576072" indent="-457200">
              <a:buAutoNum type="arabicPeriod"/>
            </a:pPr>
            <a:r>
              <a:rPr lang="en-US" sz="2400" dirty="0" smtClean="0"/>
              <a:t>Abraham Lincoln believe in slavery.</a:t>
            </a:r>
          </a:p>
          <a:p>
            <a:pPr marL="576072" indent="-457200">
              <a:buAutoNum type="arabicPeriod"/>
            </a:pPr>
            <a:r>
              <a:rPr lang="en-US" sz="2400" dirty="0" smtClean="0"/>
              <a:t>Being the President of the United States was Abraham Lincoln’s only job.</a:t>
            </a:r>
          </a:p>
          <a:p>
            <a:pPr marL="576072" indent="-457200">
              <a:buAutoNum type="arabicPeriod"/>
            </a:pPr>
            <a:r>
              <a:rPr lang="en-US" sz="2400" dirty="0" smtClean="0"/>
              <a:t>The Emancipation Proclamation was written at the beginning of the Civil War.</a:t>
            </a:r>
          </a:p>
          <a:p>
            <a:pPr marL="576072" indent="-457200">
              <a:buAutoNum type="arabicPeriod"/>
            </a:pPr>
            <a:r>
              <a:rPr lang="en-US" sz="2400" dirty="0" smtClean="0"/>
              <a:t>The Emancipation Proclamation freed all slaves.</a:t>
            </a:r>
          </a:p>
          <a:p>
            <a:pPr marL="576072" indent="-457200">
              <a:buAutoNum type="arabicPeriod"/>
            </a:pPr>
            <a:r>
              <a:rPr lang="en-US" sz="2400" dirty="0" smtClean="0"/>
              <a:t>The Emancipation Proclamation was used as a threat towards the Confederacy.</a:t>
            </a:r>
          </a:p>
          <a:p>
            <a:pPr marL="576072" indent="-457200">
              <a:buAutoNum type="arabicPeriod"/>
            </a:pPr>
            <a:r>
              <a:rPr lang="en-US" sz="2400" dirty="0" smtClean="0"/>
              <a:t>The Emancipation Proclamation called for the immediate freedom of slaves.</a:t>
            </a:r>
          </a:p>
          <a:p>
            <a:pPr marL="576072" indent="-457200">
              <a:buAutoNum type="arabicPeriod"/>
            </a:pPr>
            <a:r>
              <a:rPr lang="en-US" sz="2400" dirty="0" smtClean="0"/>
              <a:t>Sharecropping was a way for newly freed slaves to survive and make an income on their own.</a:t>
            </a:r>
          </a:p>
          <a:p>
            <a:pPr marL="576072" indent="-457200">
              <a:buAutoNum type="arabicPeriod"/>
            </a:pPr>
            <a:r>
              <a:rPr lang="en-US" sz="2400" dirty="0" smtClean="0"/>
              <a:t>Sharecroppers </a:t>
            </a:r>
            <a:r>
              <a:rPr lang="en-US" sz="2400" dirty="0" smtClean="0"/>
              <a:t>were able to move and leave as they </a:t>
            </a:r>
            <a:r>
              <a:rPr lang="en-US" sz="2400" dirty="0" smtClean="0"/>
              <a:t>wanted.</a:t>
            </a:r>
          </a:p>
          <a:p>
            <a:pPr marL="576072" indent="-457200">
              <a:buAutoNum type="arabicPeriod"/>
            </a:pPr>
            <a:r>
              <a:rPr lang="en-US" sz="2400" dirty="0" smtClean="0"/>
              <a:t>Some </a:t>
            </a:r>
            <a:r>
              <a:rPr lang="en-US" sz="2400" dirty="0" smtClean="0"/>
              <a:t>believe sharecropping is another form of </a:t>
            </a:r>
            <a:r>
              <a:rPr lang="en-US" sz="2400" dirty="0" smtClean="0"/>
              <a:t>slavery.</a:t>
            </a:r>
          </a:p>
          <a:p>
            <a:pPr marL="576072" indent="-457200">
              <a:buAutoNum type="arabicPeriod"/>
            </a:pPr>
            <a:r>
              <a:rPr lang="en-US" sz="2400" dirty="0" smtClean="0"/>
              <a:t>Slavery </a:t>
            </a:r>
            <a:r>
              <a:rPr lang="en-US" sz="2400" dirty="0" smtClean="0"/>
              <a:t>no longer exists in the Untied </a:t>
            </a:r>
            <a:r>
              <a:rPr lang="en-US" sz="2400" dirty="0" smtClean="0"/>
              <a:t>States.</a:t>
            </a:r>
            <a:endParaRPr lang="en-US" sz="2400" dirty="0" smtClean="0"/>
          </a:p>
          <a:p>
            <a:pPr marL="576072" indent="-457200">
              <a:buAutoNum type="arabicPeriod"/>
            </a:pPr>
            <a:endParaRPr lang="en-US" sz="2400" dirty="0" smtClean="0"/>
          </a:p>
          <a:p>
            <a:pPr marL="576072" indent="-457200">
              <a:buAutoNum type="arabicPeriod"/>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Abraham Lincoln</a:t>
            </a:r>
            <a:endParaRPr lang="en-US" sz="7200" dirty="0"/>
          </a:p>
        </p:txBody>
      </p:sp>
      <p:sp>
        <p:nvSpPr>
          <p:cNvPr id="3" name="Content Placeholder 2"/>
          <p:cNvSpPr>
            <a:spLocks noGrp="1"/>
          </p:cNvSpPr>
          <p:nvPr>
            <p:ph idx="1"/>
          </p:nvPr>
        </p:nvSpPr>
        <p:spPr/>
        <p:txBody>
          <a:bodyPr>
            <a:normAutofit lnSpcReduction="10000"/>
          </a:bodyPr>
          <a:lstStyle/>
          <a:p>
            <a:r>
              <a:rPr lang="en-US" sz="2400" dirty="0" smtClean="0"/>
              <a:t>Born in Kentucky into a “common” family, but he moved to Indiana with his father after his mother died.</a:t>
            </a:r>
          </a:p>
          <a:p>
            <a:r>
              <a:rPr lang="en-US" sz="2400" dirty="0" smtClean="0"/>
              <a:t>He is known for being the President during the Civil War and freeing the slaves.</a:t>
            </a:r>
          </a:p>
          <a:p>
            <a:r>
              <a:rPr lang="en-US" sz="2400" dirty="0" smtClean="0"/>
              <a:t>He was a farmer, store keeper, Captain in the Black Hawk War, inventor, and legislature. </a:t>
            </a:r>
          </a:p>
          <a:p>
            <a:r>
              <a:rPr lang="en-US" sz="2400" dirty="0" smtClean="0"/>
              <a:t>Lost in a Senate race and won the Republican nomination for Presidency in 1860. </a:t>
            </a:r>
          </a:p>
          <a:p>
            <a:r>
              <a:rPr lang="en-US" sz="2400" dirty="0" smtClean="0"/>
              <a:t>He created the National Banking system with standardized currency. </a:t>
            </a:r>
          </a:p>
          <a:p>
            <a:r>
              <a:rPr lang="en-US" sz="2400" dirty="0" smtClean="0"/>
              <a:t>He loved animals and didn’t like to kill them even for food. </a:t>
            </a:r>
          </a:p>
          <a:p>
            <a:r>
              <a:rPr lang="en-US" sz="2400" dirty="0" smtClean="0"/>
              <a:t>He was the first president to have a beard.</a:t>
            </a:r>
          </a:p>
          <a:p>
            <a:r>
              <a:rPr lang="en-US" sz="2400" dirty="0" smtClean="0"/>
              <a:t>He supposedly had a dream about dying.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Abraham Lincoln</a:t>
            </a:r>
            <a:endParaRPr lang="en-US" sz="7200" dirty="0"/>
          </a:p>
        </p:txBody>
      </p:sp>
      <p:sp>
        <p:nvSpPr>
          <p:cNvPr id="3" name="Content Placeholder 2"/>
          <p:cNvSpPr>
            <a:spLocks noGrp="1"/>
          </p:cNvSpPr>
          <p:nvPr>
            <p:ph idx="1"/>
          </p:nvPr>
        </p:nvSpPr>
        <p:spPr>
          <a:xfrm>
            <a:off x="457200" y="1676401"/>
            <a:ext cx="8229600" cy="4953000"/>
          </a:xfrm>
        </p:spPr>
        <p:txBody>
          <a:bodyPr>
            <a:normAutofit/>
          </a:bodyPr>
          <a:lstStyle/>
          <a:p>
            <a:r>
              <a:rPr lang="en-US" sz="2000" b="1" dirty="0" smtClean="0">
                <a:solidFill>
                  <a:srgbClr val="C00000"/>
                </a:solidFill>
              </a:rPr>
              <a:t>"Whenever I hear any one arguing for slavery I feel a strong impulse to see it tried on him personally." </a:t>
            </a:r>
            <a:r>
              <a:rPr lang="en-US" sz="2000" i="1" dirty="0" smtClean="0"/>
              <a:t>The Collected Works of Abraham Lincoln</a:t>
            </a:r>
            <a:r>
              <a:rPr lang="en-US" sz="2000" dirty="0" smtClean="0"/>
              <a:t> edited by Roy P. </a:t>
            </a:r>
            <a:r>
              <a:rPr lang="en-US" sz="2000" dirty="0" err="1" smtClean="0"/>
              <a:t>Basler</a:t>
            </a:r>
            <a:r>
              <a:rPr lang="en-US" sz="2000" dirty="0" smtClean="0"/>
              <a:t>, Volume VIII, "Speech to One Hundred Fortieth Indiana Regiment" (March 17, 1865), p. 361. </a:t>
            </a:r>
          </a:p>
          <a:p>
            <a:r>
              <a:rPr lang="en-US" sz="2000" b="1" dirty="0" smtClean="0">
                <a:solidFill>
                  <a:srgbClr val="C00000"/>
                </a:solidFill>
              </a:rPr>
              <a:t>"I am naturally anti-slavery. If slavery is not wrong, nothing is wrong. I can not remember when I did not so think, and feel." </a:t>
            </a:r>
            <a:r>
              <a:rPr lang="en-US" sz="2000" i="1" dirty="0" smtClean="0"/>
              <a:t>The Collected Works of Abraham Lincoln</a:t>
            </a:r>
            <a:r>
              <a:rPr lang="en-US" sz="2000" dirty="0" smtClean="0"/>
              <a:t> edited by Roy P. </a:t>
            </a:r>
            <a:r>
              <a:rPr lang="en-US" sz="2000" dirty="0" err="1" smtClean="0"/>
              <a:t>Basler</a:t>
            </a:r>
            <a:r>
              <a:rPr lang="en-US" sz="2000" dirty="0" smtClean="0"/>
              <a:t>, Volume VII, "Letter to Albert G. Hodges" (April 4, 1864), p. 281. </a:t>
            </a:r>
          </a:p>
          <a:p>
            <a:r>
              <a:rPr lang="en-US" sz="2000" b="1" dirty="0" smtClean="0">
                <a:solidFill>
                  <a:srgbClr val="C00000"/>
                </a:solidFill>
              </a:rPr>
              <a:t>"I do but quote from one of those speeches when I declare that "I have no purpose, directly or indirectly, to interfere with the institution of slavery in the States where it exists. I believe I have no lawful right to do so, and I have no inclination to do so." </a:t>
            </a:r>
            <a:r>
              <a:rPr lang="en-US" sz="2000" dirty="0" smtClean="0"/>
              <a:t>Lincoln's First Inaugural Address, March 4, 1861. </a:t>
            </a:r>
            <a:endParaRPr lang="en-US" sz="2000" dirty="0" smtClean="0"/>
          </a:p>
          <a:p>
            <a:endParaRPr lang="en-US" sz="2000"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a:bodyPr>
          <a:lstStyle/>
          <a:p>
            <a:r>
              <a:rPr lang="en-US" sz="2000" b="1" dirty="0" smtClean="0">
                <a:solidFill>
                  <a:srgbClr val="C00000"/>
                </a:solidFill>
              </a:rPr>
              <a:t>"My paramount object in this struggle is to save the Union, and is not either to save or to destroy slavery. If I could save the Union without freeing any slave I would do it, and if I could save it by freeing all the slaves I would do it; and if I could save it by freeing some and leaving others alone I would also do that. What I do about slavery, and the colored race, I do because I believe it helps to save the Union; and what I forbear, I forbear because I do not believe it would help to save the Union. I shall do less whenever I shall believe what I am doing hurts the cause, and I shall do more whenever I shall believe doing more will help the cause." </a:t>
            </a:r>
            <a:r>
              <a:rPr lang="en-US" sz="2000" i="1" dirty="0" smtClean="0"/>
              <a:t>The Collected Works of Abraham Lincoln</a:t>
            </a:r>
            <a:r>
              <a:rPr lang="en-US" sz="2000" dirty="0" smtClean="0"/>
              <a:t> edited by Roy P. </a:t>
            </a:r>
            <a:r>
              <a:rPr lang="en-US" sz="2000" dirty="0" err="1" smtClean="0"/>
              <a:t>Basler</a:t>
            </a:r>
            <a:r>
              <a:rPr lang="en-US" sz="2000" dirty="0" smtClean="0"/>
              <a:t>, Volume V, "Letter to Horace Greeley" (August 22, 1862), p. 388. </a:t>
            </a:r>
            <a:endParaRPr lang="en-US" sz="2000" dirty="0" smtClean="0"/>
          </a:p>
          <a:p>
            <a:r>
              <a:rPr lang="en-US" sz="2100" dirty="0" smtClean="0">
                <a:hlinkClick r:id="rId2"/>
              </a:rPr>
              <a:t>http://</a:t>
            </a:r>
            <a:r>
              <a:rPr lang="en-US" sz="2100" dirty="0" smtClean="0">
                <a:hlinkClick r:id="rId2"/>
              </a:rPr>
              <a:t>www.americanrhetoric.com/speeches/gettysburgaddress.htm</a:t>
            </a:r>
            <a:endParaRPr lang="en-US" sz="2100" dirty="0" smtClean="0"/>
          </a:p>
          <a:p>
            <a:endParaRPr lang="en-US" sz="2100"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solidFill>
                  <a:srgbClr val="C00000"/>
                </a:solidFill>
              </a:rPr>
              <a:t>"I will say then that I am not, nor ever have been in favor of bringing about in anyway the social and political equality of the white and black races - that I am not nor ever have been in favor of making voters or jurors of negroes, nor of qualifying them to hold office, nor to intermarry with white people; and I will say in addition to this that there is a physical difference between the white and black races which I believe will forever forbid the two races living together on terms of social and political equality. And inasmuch as they cannot so live, while they do remain together there must be the position of superior and inferior, and I as much as any other man am in favor of having the superior position assigned to the white race. I say upon this occasion I do not perceive that because the white man is to have the superior position the negro should be denied everything." </a:t>
            </a:r>
            <a:r>
              <a:rPr lang="en-US" i="1" dirty="0" smtClean="0"/>
              <a:t>The Collected Works of Abraham Lincoln</a:t>
            </a:r>
            <a:r>
              <a:rPr lang="en-US" dirty="0" smtClean="0"/>
              <a:t> edited by Roy P. </a:t>
            </a:r>
            <a:r>
              <a:rPr lang="en-US" dirty="0" err="1" smtClean="0"/>
              <a:t>Basler</a:t>
            </a:r>
            <a:r>
              <a:rPr lang="en-US" dirty="0" smtClean="0"/>
              <a:t>, Volume III, "Fourth Debate with Stephen A. Douglas at Charleston, Illinois" (September 18, 1858), pp. 145-146.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Emancipation Proclamation</a:t>
            </a:r>
            <a:endParaRPr lang="en-US" dirty="0"/>
          </a:p>
        </p:txBody>
      </p:sp>
      <p:sp>
        <p:nvSpPr>
          <p:cNvPr id="3" name="Content Placeholder 2"/>
          <p:cNvSpPr>
            <a:spLocks noGrp="1"/>
          </p:cNvSpPr>
          <p:nvPr>
            <p:ph idx="1"/>
          </p:nvPr>
        </p:nvSpPr>
        <p:spPr/>
        <p:txBody>
          <a:bodyPr/>
          <a:lstStyle/>
          <a:p>
            <a:r>
              <a:rPr lang="en-US" dirty="0" smtClean="0"/>
              <a:t>Read with your partner the transcript of the Emancipation Proclamation and underline anything you find interesting or any new information.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Emancipation Proclamation</a:t>
            </a:r>
            <a:endParaRPr lang="en-US" dirty="0"/>
          </a:p>
        </p:txBody>
      </p:sp>
      <p:sp>
        <p:nvSpPr>
          <p:cNvPr id="3" name="Content Placeholder 2"/>
          <p:cNvSpPr>
            <a:spLocks noGrp="1"/>
          </p:cNvSpPr>
          <p:nvPr>
            <p:ph idx="1"/>
          </p:nvPr>
        </p:nvSpPr>
        <p:spPr>
          <a:xfrm>
            <a:off x="228600" y="1775191"/>
            <a:ext cx="8686800" cy="4625609"/>
          </a:xfrm>
        </p:spPr>
        <p:txBody>
          <a:bodyPr/>
          <a:lstStyle/>
          <a:p>
            <a:r>
              <a:rPr lang="en-US" sz="2400" dirty="0" smtClean="0"/>
              <a:t>Written the </a:t>
            </a:r>
            <a:r>
              <a:rPr lang="en-US" sz="2400" b="1" dirty="0" smtClean="0">
                <a:solidFill>
                  <a:srgbClr val="C00000"/>
                </a:solidFill>
              </a:rPr>
              <a:t>third year</a:t>
            </a:r>
            <a:r>
              <a:rPr lang="en-US" sz="2400" dirty="0" smtClean="0"/>
              <a:t> of the Civil War</a:t>
            </a:r>
          </a:p>
          <a:p>
            <a:r>
              <a:rPr lang="en-US" sz="2400" dirty="0" smtClean="0"/>
              <a:t>He waited until there was a Union Victory to issue the </a:t>
            </a:r>
            <a:r>
              <a:rPr lang="en-US" sz="2400" b="1" dirty="0" smtClean="0">
                <a:solidFill>
                  <a:srgbClr val="C00000"/>
                </a:solidFill>
              </a:rPr>
              <a:t>threat to the Confederacy </a:t>
            </a:r>
            <a:r>
              <a:rPr lang="en-US" sz="2400" dirty="0" smtClean="0"/>
              <a:t>if a Union of States was not resolved.</a:t>
            </a:r>
          </a:p>
          <a:p>
            <a:r>
              <a:rPr lang="en-US" sz="2400" dirty="0" smtClean="0"/>
              <a:t>“all persons held as slaves </a:t>
            </a:r>
            <a:r>
              <a:rPr lang="en-US" sz="2400" b="1" dirty="0" smtClean="0">
                <a:solidFill>
                  <a:srgbClr val="C00000"/>
                </a:solidFill>
              </a:rPr>
              <a:t>within any State or designated part of a State</a:t>
            </a:r>
            <a:r>
              <a:rPr lang="en-US" sz="2400" dirty="0" smtClean="0"/>
              <a:t>, the people whereof shall then be in rebellion against the United States, shall be then, thenceforward, and forever free; </a:t>
            </a:r>
            <a:r>
              <a:rPr lang="en-US" sz="2400" dirty="0" smtClean="0"/>
              <a:t>“</a:t>
            </a:r>
          </a:p>
          <a:p>
            <a:r>
              <a:rPr lang="en-US" sz="2400" b="1" dirty="0" smtClean="0">
                <a:solidFill>
                  <a:srgbClr val="C00000"/>
                </a:solidFill>
              </a:rPr>
              <a:t>Not all areas </a:t>
            </a:r>
            <a:r>
              <a:rPr lang="en-US" sz="2400" dirty="0" smtClean="0"/>
              <a:t>within the southern states were included.</a:t>
            </a:r>
          </a:p>
          <a:p>
            <a:r>
              <a:rPr lang="en-US" sz="2400" dirty="0" smtClean="0"/>
              <a:t>“I </a:t>
            </a:r>
            <a:r>
              <a:rPr lang="en-US" sz="2400" dirty="0" smtClean="0"/>
              <a:t>recommend to them that, </a:t>
            </a:r>
            <a:r>
              <a:rPr lang="en-US" sz="2400" b="1" dirty="0" smtClean="0">
                <a:solidFill>
                  <a:srgbClr val="C00000"/>
                </a:solidFill>
              </a:rPr>
              <a:t>in all cases when allowed</a:t>
            </a:r>
            <a:r>
              <a:rPr lang="en-US" sz="2400" dirty="0" smtClean="0"/>
              <a:t>, they labor faithfully for reasonable wages</a:t>
            </a:r>
            <a:r>
              <a:rPr lang="en-US" sz="2400" dirty="0" smtClean="0"/>
              <a:t>.”</a:t>
            </a:r>
          </a:p>
          <a:p>
            <a:r>
              <a:rPr lang="en-US" sz="2400" dirty="0" smtClean="0"/>
              <a:t>“will be received into the </a:t>
            </a:r>
            <a:r>
              <a:rPr lang="en-US" sz="2400" b="1" dirty="0" smtClean="0">
                <a:solidFill>
                  <a:srgbClr val="C00000"/>
                </a:solidFill>
              </a:rPr>
              <a:t>armed service of the United States </a:t>
            </a:r>
            <a:r>
              <a:rPr lang="en-US" sz="2400" b="1" dirty="0" smtClean="0">
                <a:solidFill>
                  <a:srgbClr val="C00000"/>
                </a:solidFill>
              </a:rPr>
              <a:t>“</a:t>
            </a:r>
          </a:p>
          <a:p>
            <a:endParaRPr lang="en-US" sz="1800"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221</TotalTime>
  <Words>1558</Words>
  <Application>Microsoft Office PowerPoint</Application>
  <PresentationFormat>On-screen Show (4:3)</PresentationFormat>
  <Paragraphs>75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Module</vt:lpstr>
      <vt:lpstr>Jennifer Alverson</vt:lpstr>
      <vt:lpstr>5th Grade Standards</vt:lpstr>
      <vt:lpstr>What Do You Know?</vt:lpstr>
      <vt:lpstr>Abraham Lincoln</vt:lpstr>
      <vt:lpstr>Abraham Lincoln</vt:lpstr>
      <vt:lpstr>Con’t…</vt:lpstr>
      <vt:lpstr>Con’t…</vt:lpstr>
      <vt:lpstr>The Emancipation Proclamation</vt:lpstr>
      <vt:lpstr>The Emancipation Proclamation</vt:lpstr>
      <vt:lpstr>Sharecropping</vt:lpstr>
      <vt:lpstr>Sharecropping</vt:lpstr>
      <vt:lpstr>Current Slavery in the US</vt:lpstr>
      <vt:lpstr>Current Slavery in the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Jennifer Alverson</dc:title>
  <dc:creator>jennifer leigh alverson</dc:creator>
  <cp:lastModifiedBy>jennifer leigh alverson</cp:lastModifiedBy>
  <cp:revision>23</cp:revision>
  <dcterms:created xsi:type="dcterms:W3CDTF">2011-04-24T21:07:27Z</dcterms:created>
  <dcterms:modified xsi:type="dcterms:W3CDTF">2011-04-25T00:49:24Z</dcterms:modified>
</cp:coreProperties>
</file>